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8" r:id="rId2"/>
    <p:sldId id="281" r:id="rId3"/>
    <p:sldId id="309" r:id="rId4"/>
    <p:sldId id="282" r:id="rId5"/>
    <p:sldId id="284" r:id="rId6"/>
    <p:sldId id="286" r:id="rId7"/>
    <p:sldId id="259" r:id="rId8"/>
    <p:sldId id="287" r:id="rId9"/>
    <p:sldId id="291" r:id="rId10"/>
    <p:sldId id="279" r:id="rId11"/>
    <p:sldId id="317" r:id="rId12"/>
    <p:sldId id="318" r:id="rId13"/>
    <p:sldId id="315" r:id="rId14"/>
    <p:sldId id="301" r:id="rId15"/>
    <p:sldId id="302" r:id="rId16"/>
    <p:sldId id="311" r:id="rId17"/>
    <p:sldId id="313" r:id="rId18"/>
    <p:sldId id="303" r:id="rId19"/>
    <p:sldId id="307" r:id="rId20"/>
    <p:sldId id="308" r:id="rId21"/>
    <p:sldId id="305" r:id="rId22"/>
    <p:sldId id="306" r:id="rId23"/>
    <p:sldId id="276" r:id="rId24"/>
  </p:sldIdLst>
  <p:sldSz cx="20104100" cy="11309350"/>
  <p:notesSz cx="20104100" cy="1130935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Rounded" panose="020B0600000101010101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나눔스퀘어라운드 Regular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2">
          <p15:clr>
            <a:srgbClr val="A4A3A4"/>
          </p15:clr>
        </p15:guide>
        <p15:guide id="2" pos="6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3CD"/>
    <a:srgbClr val="FF5050"/>
    <a:srgbClr val="FFCCCC"/>
    <a:srgbClr val="F5F5F5"/>
    <a:srgbClr val="FF6699"/>
    <a:srgbClr val="F7AA8E"/>
    <a:srgbClr val="FFFFCC"/>
    <a:srgbClr val="F8BC7A"/>
    <a:srgbClr val="036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78"/>
      </p:cViewPr>
      <p:guideLst>
        <p:guide orient="horz" pos="3562"/>
        <p:guide pos="63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33B12-D366-4E74-8031-9036F3FCF96D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4B779-5EF6-43DB-A26C-AB77573671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4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4B779-5EF6-43DB-A26C-AB77573671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034" y="1594525"/>
            <a:ext cx="18140031" cy="1021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2333" y="3304057"/>
            <a:ext cx="17819432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9281BA-C214-4609-AE4B-F2A0794BB61C}"/>
              </a:ext>
            </a:extLst>
          </p:cNvPr>
          <p:cNvSpPr txBox="1"/>
          <p:nvPr/>
        </p:nvSpPr>
        <p:spPr>
          <a:xfrm>
            <a:off x="7207786" y="4206875"/>
            <a:ext cx="11073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HelveticaRounded" panose="020B0800000000000000" pitchFamily="34" charset="0"/>
              </a:rPr>
              <a:t>Website Renewal </a:t>
            </a:r>
            <a:r>
              <a:rPr lang="en-US" altLang="ko-KR" sz="6600" dirty="0" err="1">
                <a:solidFill>
                  <a:schemeClr val="bg1">
                    <a:lumMod val="85000"/>
                  </a:schemeClr>
                </a:solidFill>
                <a:latin typeface="HelveticaRounded" panose="020B0800000000000000" pitchFamily="34" charset="0"/>
              </a:rPr>
              <a:t>Poroject</a:t>
            </a:r>
            <a:endParaRPr lang="ko-KR" altLang="en-US" sz="6600" dirty="0">
              <a:solidFill>
                <a:schemeClr val="bg1">
                  <a:lumMod val="8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281BA-C214-4609-AE4B-F2A0794BB61C}"/>
              </a:ext>
            </a:extLst>
          </p:cNvPr>
          <p:cNvSpPr txBox="1"/>
          <p:nvPr/>
        </p:nvSpPr>
        <p:spPr>
          <a:xfrm>
            <a:off x="7326608" y="4054475"/>
            <a:ext cx="11073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dirty="0">
                <a:solidFill>
                  <a:srgbClr val="FF5050"/>
                </a:solidFill>
                <a:latin typeface="HelveticaRounded" panose="020B0800000000000000" pitchFamily="34" charset="0"/>
              </a:rPr>
              <a:t>Website Renewal </a:t>
            </a:r>
            <a:r>
              <a:rPr lang="en-US" altLang="ko-KR" sz="6600" dirty="0" err="1">
                <a:solidFill>
                  <a:srgbClr val="FF5050"/>
                </a:solidFill>
                <a:latin typeface="HelveticaRounded" panose="020B0800000000000000" pitchFamily="34" charset="0"/>
              </a:rPr>
              <a:t>Poroject</a:t>
            </a:r>
            <a:endParaRPr lang="ko-KR" altLang="en-US" sz="6600" dirty="0">
              <a:solidFill>
                <a:srgbClr val="FF5050"/>
              </a:solidFill>
              <a:latin typeface="HelveticaRounded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6C64EF0A-1BFE-406E-A746-E90A072C5B83}"/>
              </a:ext>
            </a:extLst>
          </p:cNvPr>
          <p:cNvSpPr txBox="1"/>
          <p:nvPr/>
        </p:nvSpPr>
        <p:spPr>
          <a:xfrm>
            <a:off x="982033" y="1584960"/>
            <a:ext cx="3431217" cy="101822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SWOT Analysis</a:t>
            </a:r>
            <a:endParaRPr lang="en-US"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en-US" altLang="ko-KR" sz="1500" spc="-85" dirty="0">
                <a:latin typeface="Noto Sans CJK JP Regular"/>
                <a:cs typeface="Noto Sans CJK JP Regular"/>
              </a:rPr>
              <a:t>SWOT </a:t>
            </a:r>
            <a:r>
              <a:rPr lang="ko-KR" altLang="en-US" sz="1500" spc="-85" dirty="0">
                <a:latin typeface="Noto Sans CJK JP Regular"/>
                <a:cs typeface="Noto Sans CJK JP Regular"/>
              </a:rPr>
              <a:t>분석</a:t>
            </a:r>
            <a:endParaRPr lang="ko-KR" altLang="en-US" sz="150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3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6BD3A41-3732-48B3-9F35-115183AD7976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A9702DB6-87CA-413D-91AD-6E0031C18435}"/>
              </a:ext>
            </a:extLst>
          </p:cNvPr>
          <p:cNvSpPr txBox="1"/>
          <p:nvPr/>
        </p:nvSpPr>
        <p:spPr>
          <a:xfrm>
            <a:off x="5913820" y="9986995"/>
            <a:ext cx="322383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ko-KR" altLang="en-US" sz="1400" i="1" spc="-30" dirty="0">
                <a:latin typeface="Arial"/>
                <a:cs typeface="Arial"/>
              </a:rPr>
              <a:t>개념원리</a:t>
            </a:r>
            <a:r>
              <a:rPr lang="en-US" altLang="ko-KR" sz="1400" i="1" spc="-30" dirty="0">
                <a:latin typeface="Arial"/>
                <a:cs typeface="Arial"/>
              </a:rPr>
              <a:t>, </a:t>
            </a:r>
            <a:r>
              <a:rPr lang="ko-KR" altLang="en-US" sz="1400" i="1" spc="-30" dirty="0" err="1">
                <a:latin typeface="Arial"/>
                <a:cs typeface="Arial"/>
              </a:rPr>
              <a:t>메가스터디</a:t>
            </a:r>
            <a:r>
              <a:rPr lang="en-US" altLang="ko-KR" sz="1400" i="1" spc="-30" dirty="0">
                <a:latin typeface="Arial"/>
                <a:cs typeface="Arial"/>
              </a:rPr>
              <a:t>, </a:t>
            </a:r>
            <a:r>
              <a:rPr lang="ko-KR" altLang="en-US" sz="1400" i="1" spc="-30" dirty="0" err="1">
                <a:latin typeface="Arial"/>
                <a:cs typeface="Arial"/>
              </a:rPr>
              <a:t>러셀블루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www.imath.tv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altLang="ko-KR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</a:t>
            </a: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www.megastudy.net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altLang="ko-KR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</a:t>
            </a: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www.russelblue.tv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endParaRPr sz="1400" dirty="0">
              <a:latin typeface="Noto Sans CJK JP Regular"/>
              <a:cs typeface="Noto Sans CJK JP Regular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t="7037" r="18185" b="3750"/>
          <a:stretch/>
        </p:blipFill>
        <p:spPr bwMode="auto">
          <a:xfrm>
            <a:off x="1441450" y="3030601"/>
            <a:ext cx="7825958" cy="605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7129" r="13679" b="3982"/>
          <a:stretch/>
        </p:blipFill>
        <p:spPr bwMode="auto">
          <a:xfrm>
            <a:off x="4509938" y="3030599"/>
            <a:ext cx="8894912" cy="605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9267408" y="3030599"/>
            <a:ext cx="8912012" cy="6053073"/>
            <a:chOff x="8103358" y="2194983"/>
            <a:chExt cx="10254492" cy="696489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7" t="6297" r="1250" b="4074"/>
            <a:stretch/>
          </p:blipFill>
          <p:spPr bwMode="auto">
            <a:xfrm>
              <a:off x="8103359" y="3411596"/>
              <a:ext cx="10254491" cy="5748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6" r="1394" b="72235"/>
            <a:stretch/>
          </p:blipFill>
          <p:spPr bwMode="auto">
            <a:xfrm>
              <a:off x="8103358" y="2194983"/>
              <a:ext cx="10254491" cy="1224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9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105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13821" y="10027130"/>
            <a:ext cx="252539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400" i="1" spc="-30" dirty="0">
                <a:latin typeface="Arial"/>
                <a:cs typeface="Arial"/>
              </a:rPr>
              <a:t>SWOT Analysis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6C64EF0A-1BFE-406E-A746-E90A072C5B83}"/>
              </a:ext>
            </a:extLst>
          </p:cNvPr>
          <p:cNvSpPr txBox="1"/>
          <p:nvPr/>
        </p:nvSpPr>
        <p:spPr>
          <a:xfrm>
            <a:off x="982033" y="1584960"/>
            <a:ext cx="3431217" cy="101822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SWOT Analysis</a:t>
            </a:r>
            <a:endParaRPr lang="en-US"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en-US" altLang="ko-KR" sz="1500" spc="-85" dirty="0">
                <a:latin typeface="Noto Sans CJK JP Regular"/>
                <a:cs typeface="Noto Sans CJK JP Regular"/>
              </a:rPr>
              <a:t>SWOT </a:t>
            </a:r>
            <a:r>
              <a:rPr lang="ko-KR" altLang="en-US" sz="1500" spc="-85" dirty="0">
                <a:latin typeface="Noto Sans CJK JP Regular"/>
                <a:cs typeface="Noto Sans CJK JP Regular"/>
              </a:rPr>
              <a:t>분석</a:t>
            </a:r>
            <a:endParaRPr lang="ko-KR" altLang="en-US" sz="150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3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6BD3A41-3732-48B3-9F35-115183AD7976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36850" y="4771162"/>
            <a:ext cx="14241328" cy="1950313"/>
            <a:chOff x="2736850" y="4680318"/>
            <a:chExt cx="14241328" cy="19503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2736850" y="4680319"/>
              <a:ext cx="28110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Strength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6363414" y="5799634"/>
              <a:ext cx="32343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Weakness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10022379" y="4680318"/>
              <a:ext cx="3754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Opportunity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14574987" y="5799371"/>
              <a:ext cx="21859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Threat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2785261" y="5645481"/>
              <a:ext cx="2714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무료 이용가능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인지도가 높음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EBS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수능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연계출제율이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높음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10682816" y="5645482"/>
              <a:ext cx="22829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인지도와 대중성이 높음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다양한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컨텐츠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제공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사용자층의 폭이 넓음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14271988" y="4680319"/>
              <a:ext cx="270619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비슷한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컨텐츠의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사설 웹사이트의 등장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타 사이트에 비해 상대적으로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생동감이 떨어짐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6578694" y="4803429"/>
              <a:ext cx="27061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타 사이트에 비해 상대적으로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생동감이 떨어짐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접근성이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어려운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웹레이아웃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5937250" y="4817463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899650" y="4817463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4060120" y="4817463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10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5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10479E-EB70-49B5-A53B-388DD71CEECF}"/>
              </a:ext>
            </a:extLst>
          </p:cNvPr>
          <p:cNvGrpSpPr/>
          <p:nvPr/>
        </p:nvGrpSpPr>
        <p:grpSpPr>
          <a:xfrm>
            <a:off x="982033" y="1213299"/>
            <a:ext cx="17724775" cy="1389888"/>
            <a:chOff x="982033" y="1213299"/>
            <a:chExt cx="17724775" cy="1389888"/>
          </a:xfrm>
        </p:grpSpPr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6C64EF0A-1BFE-406E-A746-E90A072C5B83}"/>
                </a:ext>
              </a:extLst>
            </p:cNvPr>
            <p:cNvSpPr txBox="1"/>
            <p:nvPr/>
          </p:nvSpPr>
          <p:spPr>
            <a:xfrm>
              <a:off x="982033" y="1584960"/>
              <a:ext cx="3431217" cy="1018227"/>
            </a:xfrm>
            <a:prstGeom prst="rect">
              <a:avLst/>
            </a:prstGeom>
          </p:spPr>
          <p:txBody>
            <a:bodyPr vert="horz" wrap="square" lIns="0" tIns="1676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3600" b="1" dirty="0">
                  <a:latin typeface="Arial"/>
                  <a:cs typeface="Arial"/>
                </a:rPr>
                <a:t>SWOT Analysis</a:t>
              </a:r>
              <a:endParaRPr lang="en-US" sz="3600" dirty="0">
                <a:latin typeface="Arial"/>
                <a:cs typeface="Arial"/>
              </a:endParaRPr>
            </a:p>
            <a:p>
              <a:pPr marL="22860">
                <a:lnSpc>
                  <a:spcPct val="100000"/>
                </a:lnSpc>
                <a:spcBef>
                  <a:spcPts val="505"/>
                </a:spcBef>
              </a:pPr>
              <a:r>
                <a:rPr lang="en-US" altLang="ko-KR" sz="1500" spc="-85" dirty="0">
                  <a:latin typeface="Noto Sans CJK JP Regular"/>
                  <a:cs typeface="Noto Sans CJK JP Regular"/>
                </a:rPr>
                <a:t>SWOT </a:t>
              </a:r>
              <a:r>
                <a:rPr lang="ko-KR" altLang="en-US" sz="1500" spc="-85" dirty="0">
                  <a:latin typeface="Noto Sans CJK JP Regular"/>
                  <a:cs typeface="Noto Sans CJK JP Regular"/>
                </a:rPr>
                <a:t>분석</a:t>
              </a:r>
              <a:endParaRPr lang="ko-KR" altLang="en-US" sz="1500" dirty="0">
                <a:latin typeface="Noto Sans CJK JP Regular"/>
                <a:cs typeface="Noto Sans CJK JP Regular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77339C1-3D71-4AE6-8A0A-0F6EF2A08F43}"/>
                </a:ext>
              </a:extLst>
            </p:cNvPr>
            <p:cNvGrpSpPr/>
            <p:nvPr/>
          </p:nvGrpSpPr>
          <p:grpSpPr>
            <a:xfrm>
              <a:off x="992505" y="1213299"/>
              <a:ext cx="17714303" cy="354584"/>
              <a:chOff x="992505" y="1060899"/>
              <a:chExt cx="17714303" cy="354584"/>
            </a:xfrm>
          </p:grpSpPr>
          <p:sp>
            <p:nvSpPr>
              <p:cNvPr id="2" name="object 2"/>
              <p:cNvSpPr txBox="1"/>
              <p:nvPr/>
            </p:nvSpPr>
            <p:spPr>
              <a:xfrm>
                <a:off x="18281650" y="1081840"/>
                <a:ext cx="425158" cy="316112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 algn="r">
                  <a:lnSpc>
                    <a:spcPct val="100000"/>
                  </a:lnSpc>
                  <a:spcBef>
                    <a:spcPts val="125"/>
                  </a:spcBef>
                </a:pPr>
                <a:r>
                  <a:rPr lang="en-US" sz="1950" spc="15" dirty="0">
                    <a:latin typeface="Noto Sans CJK JP Regular"/>
                    <a:cs typeface="Noto Sans CJK JP Regular"/>
                  </a:rPr>
                  <a:t>10</a:t>
                </a:r>
                <a:endParaRPr sz="1950" dirty="0">
                  <a:latin typeface="Noto Sans CJK JP Regular"/>
                  <a:cs typeface="Noto Sans CJK JP Regular"/>
                </a:endParaRPr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992505" y="1060899"/>
                <a:ext cx="3971290" cy="354584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lang="en-US" sz="1650" spc="35" dirty="0" err="1">
                    <a:solidFill>
                      <a:srgbClr val="686868"/>
                    </a:solidFill>
                    <a:latin typeface="Arial"/>
                    <a:cs typeface="Arial"/>
                  </a:rPr>
                  <a:t>EBSi</a:t>
                </a:r>
                <a:r>
                  <a:rPr lang="en-US" sz="1650" spc="35" dirty="0">
                    <a:solidFill>
                      <a:srgbClr val="686868"/>
                    </a:solidFill>
                    <a:latin typeface="Arial"/>
                    <a:cs typeface="Arial"/>
                  </a:rPr>
                  <a:t> website Renewal</a:t>
                </a:r>
                <a:r>
                  <a:rPr sz="1650" spc="20" dirty="0">
                    <a:solidFill>
                      <a:srgbClr val="686868"/>
                    </a:solidFill>
                    <a:latin typeface="Arial"/>
                    <a:cs typeface="Arial"/>
                  </a:rPr>
                  <a:t> </a:t>
                </a:r>
                <a:r>
                  <a:rPr sz="1650" spc="30" dirty="0">
                    <a:latin typeface="Arial"/>
                    <a:cs typeface="Arial"/>
                  </a:rPr>
                  <a:t>P</a:t>
                </a:r>
                <a:r>
                  <a:rPr lang="en-US" sz="1650" spc="30" dirty="0">
                    <a:latin typeface="Arial"/>
                    <a:cs typeface="Arial"/>
                  </a:rPr>
                  <a:t>roject</a:t>
                </a:r>
                <a:r>
                  <a:rPr sz="1650" spc="-170" dirty="0">
                    <a:latin typeface="Arial"/>
                    <a:cs typeface="Arial"/>
                  </a:rPr>
                  <a:t> </a:t>
                </a:r>
                <a:r>
                  <a:rPr sz="2200" b="1" spc="10" dirty="0">
                    <a:latin typeface="Arial"/>
                    <a:cs typeface="Arial"/>
                  </a:rPr>
                  <a:t>0</a:t>
                </a:r>
                <a:r>
                  <a:rPr lang="en-US" altLang="ko-KR" sz="2200" b="1" spc="10" dirty="0">
                    <a:latin typeface="Arial"/>
                    <a:cs typeface="Arial"/>
                  </a:rPr>
                  <a:t>3</a:t>
                </a:r>
                <a:endParaRPr sz="2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86BD3A41-3732-48B3-9F35-115183AD7976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01609-87EF-47B8-AE20-1F35707B7165}"/>
              </a:ext>
            </a:extLst>
          </p:cNvPr>
          <p:cNvSpPr txBox="1"/>
          <p:nvPr/>
        </p:nvSpPr>
        <p:spPr>
          <a:xfrm>
            <a:off x="14271988" y="4771163"/>
            <a:ext cx="27061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비슷한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컨텐츠의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사설 웹사이트의 등장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 사이트에 비해 상대적으로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생동감이 떨어짐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736850" y="4771162"/>
            <a:ext cx="14208124" cy="1950313"/>
            <a:chOff x="2736850" y="4771162"/>
            <a:chExt cx="14208124" cy="1950313"/>
          </a:xfrm>
        </p:grpSpPr>
        <p:sp>
          <p:nvSpPr>
            <p:cNvPr id="7" name="직사각형 6"/>
            <p:cNvSpPr/>
            <p:nvPr/>
          </p:nvSpPr>
          <p:spPr>
            <a:xfrm>
              <a:off x="6433601" y="5959475"/>
              <a:ext cx="3196174" cy="699457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556237" y="5959475"/>
              <a:ext cx="2388737" cy="699457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2736850" y="4771163"/>
              <a:ext cx="28110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HelveticaRounded" panose="020B0800000000000000" pitchFamily="34" charset="0"/>
                </a:rPr>
                <a:t>Strength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6363414" y="5890478"/>
              <a:ext cx="32343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Weakness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10022379" y="4771162"/>
              <a:ext cx="3754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HelveticaRounded" panose="020B0800000000000000" pitchFamily="34" charset="0"/>
                </a:rPr>
                <a:t>Opportunity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9281BA-C214-4609-AE4B-F2A0794BB61C}"/>
                </a:ext>
              </a:extLst>
            </p:cNvPr>
            <p:cNvSpPr txBox="1"/>
            <p:nvPr/>
          </p:nvSpPr>
          <p:spPr>
            <a:xfrm>
              <a:off x="14574987" y="5890215"/>
              <a:ext cx="21859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2">
                      <a:lumMod val="75000"/>
                    </a:schemeClr>
                  </a:solidFill>
                  <a:latin typeface="HelveticaRounded" panose="020B0800000000000000" pitchFamily="34" charset="0"/>
                </a:rPr>
                <a:t>Threat</a:t>
              </a:r>
              <a:endParaRPr lang="ko-KR" altLang="en-US" sz="48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2785261" y="5736325"/>
              <a:ext cx="2714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무료 이용가능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인지도가 높음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EBS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수능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연계출제율이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높음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10682816" y="5736326"/>
              <a:ext cx="22829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인지도와 대중성이 높음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다양한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컨텐츠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제공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사용자층의 폭이 넓음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501609-87EF-47B8-AE20-1F35707B7165}"/>
                </a:ext>
              </a:extLst>
            </p:cNvPr>
            <p:cNvSpPr txBox="1"/>
            <p:nvPr/>
          </p:nvSpPr>
          <p:spPr>
            <a:xfrm>
              <a:off x="6578694" y="4894273"/>
              <a:ext cx="27061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타 사이트에 비해 상대적으로</a:t>
              </a:r>
              <a:b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생동감이 떨어짐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접근성이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어려운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웹레이아웃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5937250" y="4908307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899650" y="4908307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4060120" y="4908307"/>
              <a:ext cx="0" cy="1750625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bject 10"/>
          <p:cNvSpPr txBox="1"/>
          <p:nvPr/>
        </p:nvSpPr>
        <p:spPr>
          <a:xfrm>
            <a:off x="5913821" y="10027130"/>
            <a:ext cx="252539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400" i="1" spc="-30" dirty="0">
                <a:latin typeface="Arial"/>
                <a:cs typeface="Arial"/>
              </a:rPr>
              <a:t>SWOT Analysis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46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Administrator.Sc-201805301535\Desktop\ppt\img\final-mo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 b="11254"/>
          <a:stretch/>
        </p:blipFill>
        <p:spPr bwMode="auto">
          <a:xfrm>
            <a:off x="-6350" y="0"/>
            <a:ext cx="20108390" cy="1130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11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910C246-B74B-4774-9BB4-E07BDABA4C73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5913821" y="10027130"/>
            <a:ext cx="252539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400" i="1" spc="-30" dirty="0">
                <a:latin typeface="Arial"/>
                <a:cs typeface="Arial"/>
              </a:rPr>
              <a:t>EBS-i  : Renewal Design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73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4957" y="10433372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475563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910C246-B74B-4774-9BB4-E07BDABA4C73}"/>
              </a:ext>
            </a:extLst>
          </p:cNvPr>
          <p:cNvSpPr txBox="1"/>
          <p:nvPr/>
        </p:nvSpPr>
        <p:spPr>
          <a:xfrm>
            <a:off x="3149507" y="10464017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7EA923-969E-48D8-8049-5C4FF69E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66" y="2911475"/>
            <a:ext cx="13527368" cy="6862320"/>
          </a:xfrm>
          <a:prstGeom prst="rect">
            <a:avLst/>
          </a:prstGeom>
        </p:spPr>
      </p:pic>
      <p:sp>
        <p:nvSpPr>
          <p:cNvPr id="18" name="object 10">
            <a:extLst>
              <a:ext uri="{FF2B5EF4-FFF2-40B4-BE49-F238E27FC236}">
                <a16:creationId xmlns:a16="http://schemas.microsoft.com/office/drawing/2014/main" id="{069BA599-5C86-44E4-BE5F-2B0313C936D4}"/>
              </a:ext>
            </a:extLst>
          </p:cNvPr>
          <p:cNvSpPr txBox="1"/>
          <p:nvPr/>
        </p:nvSpPr>
        <p:spPr>
          <a:xfrm>
            <a:off x="5913821" y="10451452"/>
            <a:ext cx="1788795" cy="2576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latin typeface="Arial" panose="020B0604020202020204" pitchFamily="34" charset="0"/>
                <a:cs typeface="Arial" panose="020B0604020202020204" pitchFamily="34" charset="0"/>
              </a:rPr>
              <a:t>Intro Page</a:t>
            </a:r>
            <a:endParaRPr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12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564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A272C-1C79-4A9C-BDD1-0EA66E5FDB2E}"/>
              </a:ext>
            </a:extLst>
          </p:cNvPr>
          <p:cNvGrpSpPr/>
          <p:nvPr/>
        </p:nvGrpSpPr>
        <p:grpSpPr>
          <a:xfrm>
            <a:off x="4260850" y="2508841"/>
            <a:ext cx="11582400" cy="7607102"/>
            <a:chOff x="3653148" y="2321639"/>
            <a:chExt cx="11671098" cy="7665356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19DB6F0-0F2A-43F8-A9EF-C1ED1F22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148" y="2321639"/>
              <a:ext cx="5653197" cy="7665356"/>
            </a:xfrm>
            <a:prstGeom prst="rect">
              <a:avLst/>
            </a:prstGeom>
          </p:spPr>
        </p:pic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B6F51F0-C8C7-4BEC-862B-B4CA6953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050" y="2321639"/>
              <a:ext cx="5653196" cy="7665355"/>
            </a:xfrm>
            <a:prstGeom prst="rect">
              <a:avLst/>
            </a:prstGeom>
          </p:spPr>
        </p:pic>
      </p:grpSp>
      <p:sp>
        <p:nvSpPr>
          <p:cNvPr id="19" name="object 3">
            <a:extLst>
              <a:ext uri="{FF2B5EF4-FFF2-40B4-BE49-F238E27FC236}">
                <a16:creationId xmlns:a16="http://schemas.microsoft.com/office/drawing/2014/main" id="{2996F8E0-740A-4A9C-860F-749ACB51D4BE}"/>
              </a:ext>
            </a:extLst>
          </p:cNvPr>
          <p:cNvSpPr/>
          <p:nvPr/>
        </p:nvSpPr>
        <p:spPr>
          <a:xfrm>
            <a:off x="5704957" y="10433372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8B97FCEF-11FB-4BA7-ABDD-F91ADBF5A831}"/>
              </a:ext>
            </a:extLst>
          </p:cNvPr>
          <p:cNvSpPr/>
          <p:nvPr/>
        </p:nvSpPr>
        <p:spPr>
          <a:xfrm>
            <a:off x="14686883" y="10475563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20BD5731-47F1-4FA3-912D-F6B0E8D095EE}"/>
              </a:ext>
            </a:extLst>
          </p:cNvPr>
          <p:cNvSpPr txBox="1"/>
          <p:nvPr/>
        </p:nvSpPr>
        <p:spPr>
          <a:xfrm>
            <a:off x="5913821" y="10451452"/>
            <a:ext cx="1788795" cy="2576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C95DD0B-F7DD-4D5F-90DB-C202609C2F3B}"/>
              </a:ext>
            </a:extLst>
          </p:cNvPr>
          <p:cNvSpPr txBox="1"/>
          <p:nvPr/>
        </p:nvSpPr>
        <p:spPr>
          <a:xfrm>
            <a:off x="3149507" y="10464017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13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8503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F6A272C-1C79-4A9C-BDD1-0EA66E5FDB2E}"/>
              </a:ext>
            </a:extLst>
          </p:cNvPr>
          <p:cNvGrpSpPr/>
          <p:nvPr/>
        </p:nvGrpSpPr>
        <p:grpSpPr>
          <a:xfrm>
            <a:off x="4260850" y="2508841"/>
            <a:ext cx="11582400" cy="7607102"/>
            <a:chOff x="3653148" y="2321639"/>
            <a:chExt cx="11671098" cy="7665356"/>
          </a:xfrm>
        </p:grpSpPr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B6F51F0-C8C7-4BEC-862B-B4CA6953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050" y="2321639"/>
              <a:ext cx="5653196" cy="7665355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19DB6F0-0F2A-43F8-A9EF-C1ED1F22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148" y="2321639"/>
              <a:ext cx="5653197" cy="766535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E2C7F6-B7F2-48DE-B0B3-3E1CBD272743}"/>
              </a:ext>
            </a:extLst>
          </p:cNvPr>
          <p:cNvSpPr/>
          <p:nvPr/>
        </p:nvSpPr>
        <p:spPr>
          <a:xfrm>
            <a:off x="0" y="585"/>
            <a:ext cx="20104100" cy="1130876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sz="1650" spc="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</a:t>
            </a:r>
            <a:r>
              <a:rPr lang="en-US" sz="1650" spc="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roject</a:t>
            </a:r>
            <a:r>
              <a:rPr sz="1650" spc="-17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0</a:t>
            </a:r>
            <a:r>
              <a:rPr lang="en-US" altLang="ko-KR" sz="2200" b="1" spc="1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4</a:t>
            </a:r>
            <a:endParaRPr sz="22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Renewal EBS-</a:t>
            </a:r>
            <a:r>
              <a:rPr lang="en-US" sz="3600" b="1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</a:t>
            </a:r>
            <a:endParaRPr sz="36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ebs-i</a:t>
            </a:r>
            <a:endParaRPr sz="150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2996F8E0-740A-4A9C-860F-749ACB51D4BE}"/>
              </a:ext>
            </a:extLst>
          </p:cNvPr>
          <p:cNvSpPr/>
          <p:nvPr/>
        </p:nvSpPr>
        <p:spPr>
          <a:xfrm>
            <a:off x="5704957" y="10433372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8B97FCEF-11FB-4BA7-ABDD-F91ADBF5A831}"/>
              </a:ext>
            </a:extLst>
          </p:cNvPr>
          <p:cNvSpPr/>
          <p:nvPr/>
        </p:nvSpPr>
        <p:spPr>
          <a:xfrm>
            <a:off x="14686883" y="10475563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20BD5731-47F1-4FA3-912D-F6B0E8D095EE}"/>
              </a:ext>
            </a:extLst>
          </p:cNvPr>
          <p:cNvSpPr txBox="1"/>
          <p:nvPr/>
        </p:nvSpPr>
        <p:spPr>
          <a:xfrm>
            <a:off x="5913821" y="10451452"/>
            <a:ext cx="1788795" cy="24788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sz="1400" i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C95DD0B-F7DD-4D5F-90DB-C202609C2F3B}"/>
              </a:ext>
            </a:extLst>
          </p:cNvPr>
          <p:cNvSpPr txBox="1"/>
          <p:nvPr/>
        </p:nvSpPr>
        <p:spPr>
          <a:xfrm>
            <a:off x="3149507" y="10464017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en-US"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I / UX </a:t>
            </a:r>
            <a:r>
              <a:rPr sz="1800" b="1" spc="-40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solidFill>
                <a:schemeClr val="bg1">
                  <a:lumMod val="8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237A80-D301-4094-8450-6971C5BED80D}"/>
              </a:ext>
            </a:extLst>
          </p:cNvPr>
          <p:cNvSpPr/>
          <p:nvPr/>
        </p:nvSpPr>
        <p:spPr>
          <a:xfrm>
            <a:off x="11072434" y="3829368"/>
            <a:ext cx="7056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전반적으로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영역들을 확실하게 구분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하여  쉽게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사이트 이용을  할 수 있도록 유도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페이지의 상단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네비게이션과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하단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영역을 육안으로도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구분 가능하도록 설계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컨텐츠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영역에서도 면적을 명확하게 나눠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찾고자 하는 혹은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보여주고자 하는 </a:t>
            </a:r>
            <a:r>
              <a:rPr lang="ko-KR" altLang="en-US" dirty="0" err="1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컨텐츠를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 쉽게 찾을 수 있도록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AAD8B4-FA08-419D-BEEA-38978A963D4B}"/>
              </a:ext>
            </a:extLst>
          </p:cNvPr>
          <p:cNvSpPr txBox="1"/>
          <p:nvPr/>
        </p:nvSpPr>
        <p:spPr>
          <a:xfrm>
            <a:off x="11072434" y="2907527"/>
            <a:ext cx="330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Divide</a:t>
            </a:r>
            <a:endParaRPr lang="ko-KR" alt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HelveticaRounded" panose="020B0800000000000000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871084" y="3292247"/>
            <a:ext cx="1400166" cy="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419DB6F0-0F2A-43F8-A9EF-C1ED1F224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4" b="7268"/>
          <a:stretch/>
        </p:blipFill>
        <p:spPr>
          <a:xfrm>
            <a:off x="4260850" y="5045075"/>
            <a:ext cx="5610234" cy="4892041"/>
          </a:xfrm>
          <a:prstGeom prst="round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8B6F51F0-C8C7-4BEC-862B-B4CA6953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59"/>
          <a:stretch/>
        </p:blipFill>
        <p:spPr>
          <a:xfrm>
            <a:off x="4260851" y="2508841"/>
            <a:ext cx="5610233" cy="2216784"/>
          </a:xfrm>
          <a:prstGeom prst="roundRect">
            <a:avLst>
              <a:gd name="adj" fmla="val 26980"/>
            </a:avLst>
          </a:prstGeom>
        </p:spPr>
      </p:pic>
      <p:sp>
        <p:nvSpPr>
          <p:cNvPr id="41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14</a:t>
            </a:r>
            <a:endParaRPr sz="195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1715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F6A272C-1C79-4A9C-BDD1-0EA66E5FDB2E}"/>
              </a:ext>
            </a:extLst>
          </p:cNvPr>
          <p:cNvGrpSpPr/>
          <p:nvPr/>
        </p:nvGrpSpPr>
        <p:grpSpPr>
          <a:xfrm>
            <a:off x="4260850" y="2508841"/>
            <a:ext cx="11582400" cy="7607102"/>
            <a:chOff x="3653148" y="2321639"/>
            <a:chExt cx="11671098" cy="7665356"/>
          </a:xfrm>
        </p:grpSpPr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B6F51F0-C8C7-4BEC-862B-B4CA6953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050" y="2321639"/>
              <a:ext cx="5653196" cy="7665355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19DB6F0-0F2A-43F8-A9EF-C1ED1F22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148" y="2321639"/>
              <a:ext cx="5653197" cy="766535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E2C7F6-B7F2-48DE-B0B3-3E1CBD272743}"/>
              </a:ext>
            </a:extLst>
          </p:cNvPr>
          <p:cNvSpPr/>
          <p:nvPr/>
        </p:nvSpPr>
        <p:spPr>
          <a:xfrm>
            <a:off x="0" y="585"/>
            <a:ext cx="20104100" cy="1130876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sz="1650" spc="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</a:t>
            </a:r>
            <a:r>
              <a:rPr lang="en-US" sz="1650" spc="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roject</a:t>
            </a:r>
            <a:r>
              <a:rPr sz="1650" spc="-17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0</a:t>
            </a:r>
            <a:r>
              <a:rPr lang="en-US" altLang="ko-KR" sz="2200" b="1" spc="1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4</a:t>
            </a:r>
            <a:endParaRPr sz="22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Renewal EBS-</a:t>
            </a:r>
            <a:r>
              <a:rPr lang="en-US" sz="3600" b="1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</a:t>
            </a:r>
            <a:endParaRPr sz="36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ebs-i</a:t>
            </a:r>
            <a:endParaRPr sz="150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2996F8E0-740A-4A9C-860F-749ACB51D4BE}"/>
              </a:ext>
            </a:extLst>
          </p:cNvPr>
          <p:cNvSpPr/>
          <p:nvPr/>
        </p:nvSpPr>
        <p:spPr>
          <a:xfrm>
            <a:off x="5704957" y="10433372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8B97FCEF-11FB-4BA7-ABDD-F91ADBF5A831}"/>
              </a:ext>
            </a:extLst>
          </p:cNvPr>
          <p:cNvSpPr/>
          <p:nvPr/>
        </p:nvSpPr>
        <p:spPr>
          <a:xfrm>
            <a:off x="14686883" y="10475563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20BD5731-47F1-4FA3-912D-F6B0E8D095EE}"/>
              </a:ext>
            </a:extLst>
          </p:cNvPr>
          <p:cNvSpPr txBox="1"/>
          <p:nvPr/>
        </p:nvSpPr>
        <p:spPr>
          <a:xfrm>
            <a:off x="5913821" y="10451452"/>
            <a:ext cx="1788795" cy="24788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sz="1400" i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C95DD0B-F7DD-4D5F-90DB-C202609C2F3B}"/>
              </a:ext>
            </a:extLst>
          </p:cNvPr>
          <p:cNvSpPr txBox="1"/>
          <p:nvPr/>
        </p:nvSpPr>
        <p:spPr>
          <a:xfrm>
            <a:off x="3149507" y="10464017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en-US"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I / UX </a:t>
            </a:r>
            <a:r>
              <a:rPr sz="1800" b="1" spc="-40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solidFill>
                <a:schemeClr val="bg1">
                  <a:lumMod val="8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419DB6F0-0F2A-43F8-A9EF-C1ED1F224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4" b="7268"/>
          <a:stretch/>
        </p:blipFill>
        <p:spPr>
          <a:xfrm>
            <a:off x="4260850" y="5045075"/>
            <a:ext cx="5610234" cy="4892041"/>
          </a:xfrm>
          <a:prstGeom prst="round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8B6F51F0-C8C7-4BEC-862B-B4CA6953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59"/>
          <a:stretch/>
        </p:blipFill>
        <p:spPr>
          <a:xfrm>
            <a:off x="4260851" y="2508841"/>
            <a:ext cx="5610233" cy="2216784"/>
          </a:xfrm>
          <a:prstGeom prst="roundRect">
            <a:avLst>
              <a:gd name="adj" fmla="val 26980"/>
            </a:avLst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AAD8B4-FA08-419D-BEEA-38978A963D4B}"/>
              </a:ext>
            </a:extLst>
          </p:cNvPr>
          <p:cNvSpPr txBox="1"/>
          <p:nvPr/>
        </p:nvSpPr>
        <p:spPr>
          <a:xfrm>
            <a:off x="11072434" y="2907527"/>
            <a:ext cx="3644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Color</a:t>
            </a:r>
            <a:endParaRPr lang="ko-KR" alt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8EC004-F26B-4790-81A3-C3053B1C4886}"/>
              </a:ext>
            </a:extLst>
          </p:cNvPr>
          <p:cNvSpPr/>
          <p:nvPr/>
        </p:nvSpPr>
        <p:spPr>
          <a:xfrm>
            <a:off x="11075998" y="6428998"/>
            <a:ext cx="6824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보조색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포인트 컬러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난색계열과 이와 보색인 색을 부분적으로 사용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사이트에서 사용되는 일러스트적  요소가 주는 느낌을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부각시키고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생동감을 주고자 함</a:t>
            </a:r>
            <a:endParaRPr lang="en-US" altLang="ko-KR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237A80-D301-4094-8450-6971C5BED80D}"/>
              </a:ext>
            </a:extLst>
          </p:cNvPr>
          <p:cNvSpPr/>
          <p:nvPr/>
        </p:nvSpPr>
        <p:spPr>
          <a:xfrm>
            <a:off x="11072435" y="3966682"/>
            <a:ext cx="6607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주조색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컬러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파랑계열과 흰색을 적절히 사용하여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깔끔하고 견고한</a:t>
            </a:r>
            <a:r>
              <a:rPr lang="en-US" altLang="ko-KR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신뢰성 있는 이미지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유지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052" name="Picture 4" descr="C:\Users\Administrator.Sc-201805301535\Desktop\ppt\img\col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3" b="57599"/>
          <a:stretch/>
        </p:blipFill>
        <p:spPr bwMode="auto">
          <a:xfrm>
            <a:off x="11423650" y="4692984"/>
            <a:ext cx="2622644" cy="7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Administrator.Sc-201805301535\Desktop\ppt\img\col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3"/>
          <a:stretch/>
        </p:blipFill>
        <p:spPr bwMode="auto">
          <a:xfrm>
            <a:off x="11423649" y="7432299"/>
            <a:ext cx="3538033" cy="8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/>
          <p:cNvCxnSpPr/>
          <p:nvPr/>
        </p:nvCxnSpPr>
        <p:spPr>
          <a:xfrm>
            <a:off x="9871084" y="3292247"/>
            <a:ext cx="1400166" cy="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 descr="스크린샷이(가) 표시된 사진&#10;&#10;자동 생성된 설명">
            <a:extLst>
              <a:ext uri="{FF2B5EF4-FFF2-40B4-BE49-F238E27FC236}">
                <a16:creationId xmlns:a16="http://schemas.microsoft.com/office/drawing/2014/main" id="{419DB6F0-0F2A-43F8-A9EF-C1ED1F224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59"/>
          <a:stretch/>
        </p:blipFill>
        <p:spPr>
          <a:xfrm>
            <a:off x="4260851" y="2508840"/>
            <a:ext cx="5610234" cy="2216785"/>
          </a:xfrm>
          <a:prstGeom prst="roundRect">
            <a:avLst>
              <a:gd name="adj" fmla="val 28452"/>
            </a:avLst>
          </a:prstGeom>
        </p:spPr>
      </p:pic>
      <p:sp>
        <p:nvSpPr>
          <p:cNvPr id="47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15</a:t>
            </a:r>
            <a:endParaRPr sz="195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5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Administrator.Sc-201805301535\Desktop\ebsi(14)\ebsi-psd-final\3_sub_page_EBS교재풀이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780609"/>
            <a:ext cx="4127425" cy="6449102"/>
          </a:xfrm>
          <a:prstGeom prst="rect">
            <a:avLst/>
          </a:prstGeom>
          <a:noFill/>
          <a:effectLst>
            <a:outerShdw blurRad="127000" dist="38100" dir="13500000" algn="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dministrator.Sc-201805301535\Desktop\ebsi(14)\ebsi-psd-final\3_sub_page_EBS교재풀이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26" y="3010551"/>
            <a:ext cx="4127425" cy="6449102"/>
          </a:xfrm>
          <a:prstGeom prst="rect">
            <a:avLst/>
          </a:prstGeom>
          <a:noFill/>
          <a:effectLst>
            <a:outerShdw blurRad="127000" dist="38100" dir="13500000" algn="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Redesign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530FCE0A-9D97-4963-8635-FBBCA443C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030" y="2780609"/>
            <a:ext cx="4127426" cy="6449102"/>
          </a:xfrm>
          <a:prstGeom prst="rect">
            <a:avLst/>
          </a:prstGeom>
          <a:effectLst>
            <a:outerShdw blurRad="1270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01536A1A-4D4D-4602-BF30-BA43D585F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805" y="3010551"/>
            <a:ext cx="4127426" cy="6449102"/>
          </a:xfrm>
          <a:prstGeom prst="rect">
            <a:avLst/>
          </a:prstGeom>
          <a:effectLst>
            <a:outerShdw blurRad="1270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3CF12D07-A205-4132-9B3B-5036B74325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06" y="3240493"/>
            <a:ext cx="4127426" cy="6449102"/>
          </a:xfrm>
          <a:prstGeom prst="rect">
            <a:avLst/>
          </a:prstGeom>
          <a:effectLst>
            <a:outerShdw blurRad="127000" dist="38100" dir="135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1" name="object 3">
            <a:extLst>
              <a:ext uri="{FF2B5EF4-FFF2-40B4-BE49-F238E27FC236}">
                <a16:creationId xmlns:a16="http://schemas.microsoft.com/office/drawing/2014/main" id="{59DAB155-F784-4C9A-954C-D61990111089}"/>
              </a:ext>
            </a:extLst>
          </p:cNvPr>
          <p:cNvSpPr/>
          <p:nvPr/>
        </p:nvSpPr>
        <p:spPr>
          <a:xfrm>
            <a:off x="5704957" y="10433372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0E84B4B7-1309-4648-BB2A-8DCBC594CD87}"/>
              </a:ext>
            </a:extLst>
          </p:cNvPr>
          <p:cNvSpPr/>
          <p:nvPr/>
        </p:nvSpPr>
        <p:spPr>
          <a:xfrm>
            <a:off x="14686883" y="10475563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F41F3E63-C88F-4A6C-A3A7-A7C9A5AFDD31}"/>
              </a:ext>
            </a:extLst>
          </p:cNvPr>
          <p:cNvSpPr txBox="1"/>
          <p:nvPr/>
        </p:nvSpPr>
        <p:spPr>
          <a:xfrm>
            <a:off x="3149507" y="10464017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C88B3F09-48E3-49ED-B782-3F95722F98AB}"/>
              </a:ext>
            </a:extLst>
          </p:cNvPr>
          <p:cNvSpPr txBox="1"/>
          <p:nvPr/>
        </p:nvSpPr>
        <p:spPr>
          <a:xfrm>
            <a:off x="5913821" y="10451452"/>
            <a:ext cx="1788795" cy="2576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latin typeface="Arial" panose="020B0604020202020204" pitchFamily="34" charset="0"/>
                <a:cs typeface="Arial" panose="020B0604020202020204" pitchFamily="34" charset="0"/>
              </a:rPr>
              <a:t>Sub Page_1</a:t>
            </a:r>
            <a:endParaRPr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16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pic>
        <p:nvPicPr>
          <p:cNvPr id="9218" name="Picture 2" descr="C:\Users\Administrator.Sc-201805301535\Desktop\ebsi(14)\ebsi-psd-final\3_sub_page_EBS교재풀이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519" y="3240493"/>
            <a:ext cx="4127425" cy="6449102"/>
          </a:xfrm>
          <a:prstGeom prst="rect">
            <a:avLst/>
          </a:prstGeom>
          <a:noFill/>
          <a:effectLst>
            <a:outerShdw blurRad="127000" dist="38100" dir="13500000" algn="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.Sc-201805301535\Desktop\ebsi(14)\ebsi-psd-final\3_sub_page_EBS교재풀이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74" y="3010551"/>
            <a:ext cx="4133776" cy="6459025"/>
          </a:xfrm>
          <a:prstGeom prst="rect">
            <a:avLst/>
          </a:prstGeom>
          <a:noFill/>
          <a:effectLst>
            <a:outerShdw blurRad="127000" dist="38100" dir="135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.Sc-201805301535\Desktop\ebsi(14)\ebsi-psd-final\3_sub_page_EBS교재풀이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08" y="3230570"/>
            <a:ext cx="4133776" cy="6459025"/>
          </a:xfrm>
          <a:prstGeom prst="rect">
            <a:avLst/>
          </a:prstGeom>
          <a:noFill/>
          <a:effectLst>
            <a:outerShdw blurRad="127000" dist="38100" dir="135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5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9BCEA-D011-4DBD-B356-0FA885E1F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9578"/>
          <a:stretch/>
        </p:blipFill>
        <p:spPr>
          <a:xfrm>
            <a:off x="6171048" y="3368675"/>
            <a:ext cx="9915903" cy="781214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17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4062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2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lang="en-US"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lang="en-US" sz="1650" spc="30" dirty="0">
                <a:latin typeface="Arial"/>
                <a:cs typeface="Arial"/>
              </a:rPr>
              <a:t>Project</a:t>
            </a:r>
            <a:r>
              <a:rPr lang="en-US"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01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584960"/>
            <a:ext cx="2528570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3600" b="1" dirty="0">
                <a:latin typeface="Arial"/>
                <a:cs typeface="Arial"/>
              </a:rPr>
              <a:t>Select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60" dirty="0">
                <a:latin typeface="Arial"/>
                <a:cs typeface="Arial"/>
              </a:rPr>
              <a:t>Field</a:t>
            </a:r>
            <a:endParaRPr sz="36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sz="1500" spc="-85" dirty="0">
                <a:latin typeface="Noto Sans CJK JP Regular"/>
                <a:cs typeface="Noto Sans CJK JP Regular"/>
              </a:rPr>
              <a:t>주제</a:t>
            </a:r>
            <a:r>
              <a:rPr sz="1500" spc="75" dirty="0">
                <a:latin typeface="Noto Sans CJK JP Regular"/>
                <a:cs typeface="Noto Sans CJK JP Regular"/>
              </a:rPr>
              <a:t> </a:t>
            </a:r>
            <a:r>
              <a:rPr sz="1500" spc="-85" dirty="0">
                <a:latin typeface="Noto Sans CJK JP Regular"/>
                <a:cs typeface="Noto Sans CJK JP Regular"/>
              </a:rPr>
              <a:t>선정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281BA-C214-4609-AE4B-F2A0794BB61C}"/>
              </a:ext>
            </a:extLst>
          </p:cNvPr>
          <p:cNvSpPr txBox="1"/>
          <p:nvPr/>
        </p:nvSpPr>
        <p:spPr>
          <a:xfrm>
            <a:off x="8536250" y="4331236"/>
            <a:ext cx="3031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EBS-</a:t>
            </a:r>
            <a:r>
              <a:rPr lang="en-US" altLang="ko-KR" sz="8000" dirty="0" err="1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i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01609-87EF-47B8-AE20-1F35707B7165}"/>
              </a:ext>
            </a:extLst>
          </p:cNvPr>
          <p:cNvSpPr txBox="1"/>
          <p:nvPr/>
        </p:nvSpPr>
        <p:spPr>
          <a:xfrm>
            <a:off x="4661797" y="6340475"/>
            <a:ext cx="10780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한국교육방송공사가 운영하는 대한민국의 고등학생을 대상으로 한 온라인 교육 사이트이다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3BFC0-55D3-4E35-843F-D0618ACE55DB}"/>
              </a:ext>
            </a:extLst>
          </p:cNvPr>
          <p:cNvSpPr txBox="1"/>
          <p:nvPr/>
        </p:nvSpPr>
        <p:spPr>
          <a:xfrm>
            <a:off x="5322234" y="6797675"/>
            <a:ext cx="9459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사용자층은 고등학생이며 그 중에서도 고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수생이 가장 많이 이용하고있다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76506D7-AFFA-41EF-88E5-01554C2F1B9A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lang="ko-KR" altLang="en-US"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ko-KR" altLang="en-US" sz="1400" i="1" spc="-30" dirty="0">
                <a:latin typeface="Arial"/>
                <a:cs typeface="Arial"/>
              </a:rPr>
              <a:t>네이버 백과사전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http://naver.com</a:t>
            </a:r>
            <a:endParaRPr sz="14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0550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910C246-B74B-4774-9BB4-E07BDABA4C73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7EA6FAD-A7F2-4295-BFB6-D49739C2B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5" b="23"/>
          <a:stretch/>
        </p:blipFill>
        <p:spPr>
          <a:xfrm>
            <a:off x="6165850" y="130629"/>
            <a:ext cx="9950778" cy="752717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123D20C-24D1-446A-ABAE-2AA162B1A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92139"/>
            <a:ext cx="3306028" cy="5165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4BAFC-C4AB-44FF-A651-02575221BFD2}"/>
              </a:ext>
            </a:extLst>
          </p:cNvPr>
          <p:cNvSpPr txBox="1"/>
          <p:nvPr/>
        </p:nvSpPr>
        <p:spPr>
          <a:xfrm>
            <a:off x="1930400" y="2073275"/>
            <a:ext cx="20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View 100%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0126E5-EF19-4F82-A8A7-DAB7D8B716D8}"/>
              </a:ext>
            </a:extLst>
          </p:cNvPr>
          <p:cNvSpPr/>
          <p:nvPr/>
        </p:nvSpPr>
        <p:spPr>
          <a:xfrm>
            <a:off x="1892300" y="2137807"/>
            <a:ext cx="76200" cy="2286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52B79998-FB72-40C3-807C-FD5DFC713A29}"/>
              </a:ext>
            </a:extLst>
          </p:cNvPr>
          <p:cNvSpPr txBox="1"/>
          <p:nvPr/>
        </p:nvSpPr>
        <p:spPr>
          <a:xfrm>
            <a:off x="5913821" y="9996100"/>
            <a:ext cx="1788795" cy="2576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latin typeface="Arial" panose="020B0604020202020204" pitchFamily="34" charset="0"/>
                <a:cs typeface="Arial" panose="020B0604020202020204" pitchFamily="34" charset="0"/>
              </a:rPr>
              <a:t>Sub Page_2</a:t>
            </a:r>
            <a:endParaRPr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764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AF669981-868A-4138-9767-5BD03763494C}"/>
              </a:ext>
            </a:extLst>
          </p:cNvPr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4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2BD303-818D-40DE-A9AD-D4B76E46B877}"/>
              </a:ext>
            </a:extLst>
          </p:cNvPr>
          <p:cNvSpPr txBox="1"/>
          <p:nvPr/>
        </p:nvSpPr>
        <p:spPr>
          <a:xfrm>
            <a:off x="982034" y="1584960"/>
            <a:ext cx="3355016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Renewal EBS-</a:t>
            </a:r>
            <a:r>
              <a:rPr lang="en-US" sz="3600" b="1" dirty="0" err="1"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리뉴얼 </a:t>
            </a:r>
            <a:r>
              <a:rPr lang="en-US" altLang="ko-KR" sz="1500" spc="-85" dirty="0" err="1">
                <a:latin typeface="Noto Sans CJK JP Regular"/>
                <a:cs typeface="Noto Sans CJK JP Regular"/>
              </a:rPr>
              <a:t>ebs-i</a:t>
            </a:r>
            <a:endParaRPr sz="1500" dirty="0">
              <a:latin typeface="Noto Sans CJK JP Regular"/>
              <a:cs typeface="Noto Sans CJK JP Regular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59261A2-5D1B-472E-9133-115427D2C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36"/>
          <a:stretch/>
        </p:blipFill>
        <p:spPr>
          <a:xfrm>
            <a:off x="6184656" y="900054"/>
            <a:ext cx="9902296" cy="10409296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893C9256-960F-4E5B-8115-ED1AE997C98D}"/>
              </a:ext>
            </a:extLst>
          </p:cNvPr>
          <p:cNvSpPr txBox="1"/>
          <p:nvPr/>
        </p:nvSpPr>
        <p:spPr>
          <a:xfrm>
            <a:off x="18357850" y="1234240"/>
            <a:ext cx="348958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18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68030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910C246-B74B-4774-9BB4-E07BDABA4C73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707DAEF-FE09-4ACC-941D-6E57EDF4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6" b="-1"/>
          <a:stretch/>
        </p:blipFill>
        <p:spPr>
          <a:xfrm>
            <a:off x="6165850" y="473075"/>
            <a:ext cx="9921104" cy="815975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1B427AD-8F13-4235-8915-53005B13F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24" y="3100161"/>
            <a:ext cx="2950754" cy="55326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B77543-8D5B-4208-9466-9ED9C9FE3660}"/>
              </a:ext>
            </a:extLst>
          </p:cNvPr>
          <p:cNvSpPr txBox="1"/>
          <p:nvPr/>
        </p:nvSpPr>
        <p:spPr>
          <a:xfrm>
            <a:off x="2300091" y="2676525"/>
            <a:ext cx="20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View 100%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285CD3-D62A-4F25-9CE8-BABBCFE5E1DB}"/>
              </a:ext>
            </a:extLst>
          </p:cNvPr>
          <p:cNvSpPr/>
          <p:nvPr/>
        </p:nvSpPr>
        <p:spPr>
          <a:xfrm>
            <a:off x="2253924" y="2741057"/>
            <a:ext cx="76200" cy="2286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C8A284C5-58E3-4057-92CD-28B05FDC2A90}"/>
              </a:ext>
            </a:extLst>
          </p:cNvPr>
          <p:cNvSpPr txBox="1"/>
          <p:nvPr/>
        </p:nvSpPr>
        <p:spPr>
          <a:xfrm>
            <a:off x="5913821" y="9996100"/>
            <a:ext cx="1788795" cy="2576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1165" marR="5080" indent="-419100">
              <a:lnSpc>
                <a:spcPts val="1650"/>
              </a:lnSpc>
              <a:spcBef>
                <a:spcPts val="180"/>
              </a:spcBef>
            </a:pPr>
            <a:r>
              <a:rPr lang="en-US" sz="2100" i="1" spc="-120" baseline="-5952" dirty="0">
                <a:latin typeface="Arial" panose="020B0604020202020204" pitchFamily="34" charset="0"/>
                <a:cs typeface="Arial" panose="020B0604020202020204" pitchFamily="34" charset="0"/>
              </a:rPr>
              <a:t>Sub Page_3</a:t>
            </a:r>
            <a:endParaRPr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2982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4308" y="5254155"/>
            <a:ext cx="1932004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3350" spc="-170" dirty="0"/>
              <a:t>Thank</a:t>
            </a:r>
            <a:r>
              <a:rPr sz="3350" spc="-150" dirty="0"/>
              <a:t> </a:t>
            </a:r>
            <a:r>
              <a:rPr sz="3350" spc="-190" dirty="0"/>
              <a:t>you</a:t>
            </a:r>
            <a:endParaRPr sz="3350" dirty="0"/>
          </a:p>
        </p:txBody>
      </p:sp>
      <p:sp>
        <p:nvSpPr>
          <p:cNvPr id="3" name="object 3"/>
          <p:cNvSpPr txBox="1"/>
          <p:nvPr/>
        </p:nvSpPr>
        <p:spPr>
          <a:xfrm>
            <a:off x="9017636" y="5871937"/>
            <a:ext cx="2101214" cy="2250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350" dirty="0">
                <a:latin typeface="Noto Sans CJK JP Regular"/>
                <a:cs typeface="Noto Sans CJK JP Regular"/>
              </a:rPr>
              <a:t>EBS-i  Renewal </a:t>
            </a:r>
            <a:r>
              <a:rPr lang="en-US" sz="1350" dirty="0" err="1">
                <a:latin typeface="Noto Sans CJK JP Regular"/>
                <a:cs typeface="Noto Sans CJK JP Regular"/>
              </a:rPr>
              <a:t>Porject</a:t>
            </a:r>
            <a:endParaRPr sz="135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spc="15" dirty="0">
                <a:latin typeface="Noto Sans CJK JP Regular"/>
                <a:cs typeface="Noto Sans CJK JP Regular"/>
              </a:rPr>
              <a:t>3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584960"/>
            <a:ext cx="2528570" cy="102171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3600" b="1" dirty="0">
                <a:latin typeface="Arial"/>
                <a:cs typeface="Arial"/>
              </a:rPr>
              <a:t>Select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60" dirty="0">
                <a:latin typeface="Arial"/>
                <a:cs typeface="Arial"/>
              </a:rPr>
              <a:t>Field</a:t>
            </a:r>
            <a:endParaRPr sz="36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sz="1500" spc="-85" dirty="0">
                <a:latin typeface="Noto Sans CJK JP Regular"/>
                <a:cs typeface="Noto Sans CJK JP Regular"/>
              </a:rPr>
              <a:t>주제</a:t>
            </a:r>
            <a:r>
              <a:rPr sz="1500" spc="75" dirty="0">
                <a:latin typeface="Noto Sans CJK JP Regular"/>
                <a:cs typeface="Noto Sans CJK JP Regular"/>
              </a:rPr>
              <a:t> </a:t>
            </a:r>
            <a:r>
              <a:rPr sz="1500" spc="-85" dirty="0">
                <a:latin typeface="Noto Sans CJK JP Regular"/>
                <a:cs typeface="Noto Sans CJK JP Regular"/>
              </a:rPr>
              <a:t>선정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281BA-C214-4609-AE4B-F2A0794BB61C}"/>
              </a:ext>
            </a:extLst>
          </p:cNvPr>
          <p:cNvSpPr txBox="1"/>
          <p:nvPr/>
        </p:nvSpPr>
        <p:spPr>
          <a:xfrm>
            <a:off x="8536250" y="4331236"/>
            <a:ext cx="3031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EBS-</a:t>
            </a:r>
            <a:r>
              <a:rPr lang="en-US" altLang="ko-KR" sz="8000" dirty="0" err="1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i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01609-87EF-47B8-AE20-1F35707B7165}"/>
              </a:ext>
            </a:extLst>
          </p:cNvPr>
          <p:cNvSpPr txBox="1"/>
          <p:nvPr/>
        </p:nvSpPr>
        <p:spPr>
          <a:xfrm>
            <a:off x="7237028" y="6340475"/>
            <a:ext cx="5630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가입만 한다면 무료로 사이트 이용이 가능하며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3BFC0-55D3-4E35-843F-D0618ACE55DB}"/>
              </a:ext>
            </a:extLst>
          </p:cNvPr>
          <p:cNvSpPr txBox="1"/>
          <p:nvPr/>
        </p:nvSpPr>
        <p:spPr>
          <a:xfrm>
            <a:off x="4570439" y="6797675"/>
            <a:ext cx="10963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대학수학능력시험에서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EBS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연계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출제율이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가장 높다고 알려져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인지도와 대중성이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높은편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76506D7-AFFA-41EF-88E5-01554C2F1B9A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lang="ko-KR" altLang="en-US"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ko-KR" altLang="en-US" sz="1400" i="1" spc="-30" dirty="0">
                <a:latin typeface="Arial"/>
                <a:cs typeface="Arial"/>
              </a:rPr>
              <a:t>네이버 백과사전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http://naver.com</a:t>
            </a:r>
            <a:endParaRPr sz="1400" dirty="0">
              <a:latin typeface="Noto Sans CJK JP Regular"/>
              <a:cs typeface="Noto Sans CJK JP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3BFC0-55D3-4E35-843F-D0618ACE55DB}"/>
              </a:ext>
            </a:extLst>
          </p:cNvPr>
          <p:cNvSpPr txBox="1"/>
          <p:nvPr/>
        </p:nvSpPr>
        <p:spPr>
          <a:xfrm>
            <a:off x="5925778" y="7279073"/>
            <a:ext cx="82525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뿐만 아니라 다양한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컨텐츠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제공을 해주기 때문에 사용자층의 폭이 넓다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lang="en-US"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lang="en-US" sz="1650" spc="30" dirty="0">
                <a:latin typeface="Arial"/>
                <a:cs typeface="Arial"/>
              </a:rPr>
              <a:t>Project</a:t>
            </a:r>
            <a:r>
              <a:rPr lang="en-US"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01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33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4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2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584960"/>
            <a:ext cx="3355016" cy="101822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Site Analysis</a:t>
            </a:r>
            <a:endParaRPr lang="en-US"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사이트 분석</a:t>
            </a:r>
            <a:endParaRPr lang="ko-KR" altLang="en-US" sz="1500" dirty="0">
              <a:latin typeface="Noto Sans CJK JP Regular"/>
              <a:cs typeface="Noto Sans CJK JP Regular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732F21DD-C81A-4161-8CFA-B9E2C5E8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t="9260" r="1377" b="4825"/>
          <a:stretch/>
        </p:blipFill>
        <p:spPr>
          <a:xfrm>
            <a:off x="3381380" y="2817093"/>
            <a:ext cx="13376270" cy="6647582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D7C52525-855C-4AFB-962D-D4584EAD929B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en-US" sz="1400" i="1" spc="-30" dirty="0">
                <a:latin typeface="Arial"/>
                <a:cs typeface="Arial"/>
              </a:rPr>
              <a:t>EBS - </a:t>
            </a:r>
            <a:r>
              <a:rPr lang="en-US" sz="1400" i="1" spc="-30" dirty="0" err="1"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http://www.ebsi.co.kr/</a:t>
            </a:r>
            <a:endParaRPr sz="1400" dirty="0">
              <a:latin typeface="Noto Sans CJK JP Regular"/>
              <a:cs typeface="Noto Sans CJK JP Regular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4B62E32-F70E-4D65-BFAB-8CDD5B55691F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399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>
            <a:extLst>
              <a:ext uri="{FF2B5EF4-FFF2-40B4-BE49-F238E27FC236}">
                <a16:creationId xmlns:a16="http://schemas.microsoft.com/office/drawing/2014/main" id="{732F21DD-C81A-4161-8CFA-B9E2C5E8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t="9260" r="1377" b="4825"/>
          <a:stretch/>
        </p:blipFill>
        <p:spPr>
          <a:xfrm>
            <a:off x="3381380" y="2835275"/>
            <a:ext cx="13376270" cy="66475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2C7F6-B7F2-48DE-B0B3-3E1CBD272743}"/>
              </a:ext>
            </a:extLst>
          </p:cNvPr>
          <p:cNvSpPr/>
          <p:nvPr/>
        </p:nvSpPr>
        <p:spPr>
          <a:xfrm>
            <a:off x="0" y="585"/>
            <a:ext cx="20104100" cy="1130876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7339C1-3D71-4AE6-8A0A-0F6EF2A08F43}"/>
              </a:ext>
            </a:extLst>
          </p:cNvPr>
          <p:cNvGrpSpPr/>
          <p:nvPr/>
        </p:nvGrpSpPr>
        <p:grpSpPr>
          <a:xfrm>
            <a:off x="982034" y="1213299"/>
            <a:ext cx="17724774" cy="1389888"/>
            <a:chOff x="982034" y="1060899"/>
            <a:chExt cx="17724774" cy="1389888"/>
          </a:xfrm>
        </p:grpSpPr>
        <p:sp>
          <p:nvSpPr>
            <p:cNvPr id="2" name="object 2"/>
            <p:cNvSpPr txBox="1"/>
            <p:nvPr/>
          </p:nvSpPr>
          <p:spPr>
            <a:xfrm>
              <a:off x="18541708" y="1081840"/>
              <a:ext cx="165100" cy="3270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25"/>
                </a:spcBef>
              </a:pPr>
              <a:r>
                <a:rPr lang="en-US" sz="1950" dirty="0">
                  <a:solidFill>
                    <a:schemeClr val="bg1">
                      <a:lumMod val="85000"/>
                    </a:schemeClr>
                  </a:solidFill>
                  <a:latin typeface="Noto Sans CJK JP Regular"/>
                  <a:cs typeface="Noto Sans CJK JP Regular"/>
                </a:rPr>
                <a:t>5</a:t>
              </a:r>
              <a:endParaRPr sz="1950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992505" y="1060899"/>
              <a:ext cx="3971290" cy="354584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en-US" sz="1650" spc="35" dirty="0" err="1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EBSi</a:t>
              </a:r>
              <a:r>
                <a:rPr lang="en-US" sz="1650" spc="35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website Renewal</a:t>
              </a:r>
              <a:r>
                <a:rPr sz="1650" spc="2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650" spc="3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P</a:t>
              </a:r>
              <a:r>
                <a:rPr lang="en-US" sz="1650" spc="3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roject</a:t>
              </a:r>
              <a:r>
                <a:rPr sz="1650" spc="-17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2200" b="1" spc="1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altLang="ko-KR" sz="2200" b="1" spc="1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</a:t>
              </a:r>
              <a:endParaRPr sz="22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82034" y="1432560"/>
              <a:ext cx="3355016" cy="1018227"/>
            </a:xfrm>
            <a:prstGeom prst="rect">
              <a:avLst/>
            </a:prstGeom>
          </p:spPr>
          <p:txBody>
            <a:bodyPr vert="horz" wrap="square" lIns="0" tIns="1676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Site Analysis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  <a:p>
              <a:pPr marL="22860">
                <a:lnSpc>
                  <a:spcPct val="100000"/>
                </a:lnSpc>
                <a:spcBef>
                  <a:spcPts val="505"/>
                </a:spcBef>
              </a:pPr>
              <a:r>
                <a:rPr lang="ko-KR" altLang="en-US" sz="1500" spc="-85" dirty="0">
                  <a:solidFill>
                    <a:schemeClr val="bg1">
                      <a:lumMod val="85000"/>
                    </a:schemeClr>
                  </a:solidFill>
                  <a:latin typeface="Noto Sans CJK JP Regular"/>
                  <a:cs typeface="Noto Sans CJK JP Regular"/>
                </a:rPr>
                <a:t>사이트 분석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92B815B-08CE-477D-B468-CE859F8CB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0" t="9179" r="22585" b="68230"/>
          <a:stretch/>
        </p:blipFill>
        <p:spPr>
          <a:xfrm>
            <a:off x="1517651" y="2835034"/>
            <a:ext cx="9185270" cy="2057641"/>
          </a:xfrm>
          <a:prstGeom prst="roundRect">
            <a:avLst>
              <a:gd name="adj" fmla="val 27036"/>
            </a:avLst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01EB81-B323-45D3-9902-4BBB1F68D326}"/>
              </a:ext>
            </a:extLst>
          </p:cNvPr>
          <p:cNvSpPr/>
          <p:nvPr/>
        </p:nvSpPr>
        <p:spPr>
          <a:xfrm>
            <a:off x="11072435" y="4219218"/>
            <a:ext cx="6607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남색을 메인 컬러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연두색과 주황색을 포인트 컬러로 사용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361B9-EFB8-4BB9-876F-C81EE31485E9}"/>
              </a:ext>
            </a:extLst>
          </p:cNvPr>
          <p:cNvSpPr txBox="1"/>
          <p:nvPr/>
        </p:nvSpPr>
        <p:spPr>
          <a:xfrm>
            <a:off x="11072435" y="3297377"/>
            <a:ext cx="2059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Logo_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4AB1FFC5-CF15-4A1D-BE0E-8F492B19C976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 </a:t>
            </a:r>
            <a:r>
              <a:rPr lang="en-US" sz="1400" i="1" spc="-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EBS - </a:t>
            </a:r>
            <a:r>
              <a:rPr lang="en-US" sz="1400" i="1" spc="-3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</a:t>
            </a:r>
            <a:endParaRPr sz="14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http://www.ebsi.co.kr/</a:t>
            </a:r>
            <a:endParaRPr sz="140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E406C9FE-D5C6-40EE-AC17-6E9C38B7DD3E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en-US"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I / UX </a:t>
            </a:r>
            <a:r>
              <a:rPr sz="1800" b="1" spc="-40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solidFill>
                <a:schemeClr val="bg1">
                  <a:lumMod val="8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516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>
            <a:extLst>
              <a:ext uri="{FF2B5EF4-FFF2-40B4-BE49-F238E27FC236}">
                <a16:creationId xmlns:a16="http://schemas.microsoft.com/office/drawing/2014/main" id="{732F21DD-C81A-4161-8CFA-B9E2C5E8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t="9260" r="1377" b="4825"/>
          <a:stretch/>
        </p:blipFill>
        <p:spPr>
          <a:xfrm>
            <a:off x="3381380" y="2835275"/>
            <a:ext cx="13376270" cy="66475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2C7F6-B7F2-48DE-B0B3-3E1CBD272743}"/>
              </a:ext>
            </a:extLst>
          </p:cNvPr>
          <p:cNvSpPr/>
          <p:nvPr/>
        </p:nvSpPr>
        <p:spPr>
          <a:xfrm>
            <a:off x="0" y="585"/>
            <a:ext cx="20104100" cy="1130876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7339C1-3D71-4AE6-8A0A-0F6EF2A08F43}"/>
              </a:ext>
            </a:extLst>
          </p:cNvPr>
          <p:cNvGrpSpPr/>
          <p:nvPr/>
        </p:nvGrpSpPr>
        <p:grpSpPr>
          <a:xfrm>
            <a:off x="982034" y="1213299"/>
            <a:ext cx="17724774" cy="1389888"/>
            <a:chOff x="982034" y="1060899"/>
            <a:chExt cx="17724774" cy="1389888"/>
          </a:xfrm>
        </p:grpSpPr>
        <p:sp>
          <p:nvSpPr>
            <p:cNvPr id="2" name="object 2"/>
            <p:cNvSpPr txBox="1"/>
            <p:nvPr/>
          </p:nvSpPr>
          <p:spPr>
            <a:xfrm>
              <a:off x="18541708" y="1081840"/>
              <a:ext cx="165100" cy="3270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25"/>
                </a:spcBef>
              </a:pPr>
              <a:r>
                <a:rPr lang="en-US" sz="1950" dirty="0">
                  <a:solidFill>
                    <a:schemeClr val="bg1">
                      <a:lumMod val="85000"/>
                    </a:schemeClr>
                  </a:solidFill>
                  <a:latin typeface="Noto Sans CJK JP Regular"/>
                  <a:cs typeface="Noto Sans CJK JP Regular"/>
                </a:rPr>
                <a:t>5</a:t>
              </a:r>
              <a:endParaRPr sz="1950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992505" y="1060899"/>
              <a:ext cx="3971290" cy="354584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en-US" sz="1650" spc="35" dirty="0" err="1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EBSi</a:t>
              </a:r>
              <a:r>
                <a:rPr lang="en-US" sz="1650" spc="35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website Renewal</a:t>
              </a:r>
              <a:r>
                <a:rPr sz="1650" spc="2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650" spc="3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P</a:t>
              </a:r>
              <a:r>
                <a:rPr lang="en-US" sz="1650" spc="3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roject</a:t>
              </a:r>
              <a:r>
                <a:rPr sz="1650" spc="-17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2200" b="1" spc="1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altLang="ko-KR" sz="2200" b="1" spc="1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</a:t>
              </a:r>
              <a:endParaRPr sz="22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82034" y="1432560"/>
              <a:ext cx="3355016" cy="1018227"/>
            </a:xfrm>
            <a:prstGeom prst="rect">
              <a:avLst/>
            </a:prstGeom>
          </p:spPr>
          <p:txBody>
            <a:bodyPr vert="horz" wrap="square" lIns="0" tIns="1676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Site Analysis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  <a:p>
              <a:pPr marL="22860">
                <a:lnSpc>
                  <a:spcPct val="100000"/>
                </a:lnSpc>
                <a:spcBef>
                  <a:spcPts val="505"/>
                </a:spcBef>
              </a:pPr>
              <a:r>
                <a:rPr lang="ko-KR" altLang="en-US" sz="1500" spc="-85" dirty="0">
                  <a:solidFill>
                    <a:schemeClr val="bg1">
                      <a:lumMod val="85000"/>
                    </a:schemeClr>
                  </a:solidFill>
                  <a:latin typeface="Noto Sans CJK JP Regular"/>
                  <a:cs typeface="Noto Sans CJK JP Regular"/>
                </a:rPr>
                <a:t>사이트 분석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415F641-FA67-49A8-A551-DCAFC239E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9" t="33510" r="16904" b="7494"/>
          <a:stretch/>
        </p:blipFill>
        <p:spPr>
          <a:xfrm>
            <a:off x="1517650" y="5045075"/>
            <a:ext cx="9185270" cy="4564788"/>
          </a:xfrm>
          <a:prstGeom prst="round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EC004-F26B-4790-81A3-C3053B1C4886}"/>
              </a:ext>
            </a:extLst>
          </p:cNvPr>
          <p:cNvSpPr/>
          <p:nvPr/>
        </p:nvSpPr>
        <p:spPr>
          <a:xfrm>
            <a:off x="11075998" y="6959848"/>
            <a:ext cx="70532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로고에 사용된 색을 기준으로 무채색과 적절히 사이트 전반적으로 활용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깨끗하고 깔끔하지만 견고하고 신뢰성 있는 이미지 연출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수능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입시의 실시간 상황 및 강의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교재 등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정보의 나열</a:t>
            </a:r>
            <a:endParaRPr lang="en-US" altLang="ko-KR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 및 일부분에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일러스트적 이미지 요소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8DC00-8856-4EA1-9BEF-ECDAD2A848CE}"/>
              </a:ext>
            </a:extLst>
          </p:cNvPr>
          <p:cNvSpPr txBox="1"/>
          <p:nvPr/>
        </p:nvSpPr>
        <p:spPr>
          <a:xfrm>
            <a:off x="11075998" y="5969248"/>
            <a:ext cx="3557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Main</a:t>
            </a: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 </a:t>
            </a:r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Page_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elveticaRounded" panose="020B0800000000000000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2C56412-600F-4B57-9B0E-9590DB047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0" t="9179" r="22585" b="68230"/>
          <a:stretch/>
        </p:blipFill>
        <p:spPr>
          <a:xfrm>
            <a:off x="1517651" y="2835034"/>
            <a:ext cx="9185270" cy="2057641"/>
          </a:xfrm>
          <a:prstGeom prst="roundRect">
            <a:avLst>
              <a:gd name="adj" fmla="val 27036"/>
            </a:avLst>
          </a:prstGeom>
        </p:spPr>
      </p:pic>
      <p:sp>
        <p:nvSpPr>
          <p:cNvPr id="31" name="object 8">
            <a:extLst>
              <a:ext uri="{FF2B5EF4-FFF2-40B4-BE49-F238E27FC236}">
                <a16:creationId xmlns:a16="http://schemas.microsoft.com/office/drawing/2014/main" id="{DA3AAB39-EAD1-4C57-8B94-4E3F5E0A1B68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solidFill>
                  <a:schemeClr val="bg1">
                    <a:lumMod val="85000"/>
                  </a:schemeClr>
                </a:solidFill>
                <a:latin typeface="Noto Sans CJK JP Regular"/>
                <a:cs typeface="Noto Sans CJK JP Regular"/>
              </a:rPr>
              <a:t> </a:t>
            </a:r>
            <a:r>
              <a:rPr lang="en-US" sz="1400" i="1" spc="-3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EBS - </a:t>
            </a:r>
            <a:r>
              <a:rPr lang="en-US" sz="1400" i="1" spc="-3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</a:t>
            </a:r>
            <a:endParaRPr sz="14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http://www.ebsi.co.kr/</a:t>
            </a:r>
            <a:endParaRPr sz="1400" dirty="0">
              <a:solidFill>
                <a:schemeClr val="bg1">
                  <a:lumMod val="85000"/>
                </a:schemeClr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9BFC82D-9701-44E9-9EAF-8CD061F14B2B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en-US" sz="1800" b="1" spc="-65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I / UX </a:t>
            </a:r>
            <a:r>
              <a:rPr sz="1800" b="1" spc="-40" dirty="0">
                <a:solidFill>
                  <a:schemeClr val="bg1">
                    <a:lumMod val="85000"/>
                  </a:schemeClr>
                </a:solidFill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solidFill>
                <a:schemeClr val="bg1">
                  <a:lumMod val="8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01EB81-B323-45D3-9902-4BBB1F68D326}"/>
              </a:ext>
            </a:extLst>
          </p:cNvPr>
          <p:cNvSpPr/>
          <p:nvPr/>
        </p:nvSpPr>
        <p:spPr>
          <a:xfrm>
            <a:off x="11072435" y="4219218"/>
            <a:ext cx="6607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 </a:t>
            </a:r>
            <a:r>
              <a:rPr lang="ko-KR" altLang="en-US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남색을 메인 컬러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연두색과 주황색을 포인트 컬러로 사용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361B9-EFB8-4BB9-876F-C81EE31485E9}"/>
              </a:ext>
            </a:extLst>
          </p:cNvPr>
          <p:cNvSpPr txBox="1"/>
          <p:nvPr/>
        </p:nvSpPr>
        <p:spPr>
          <a:xfrm>
            <a:off x="11072435" y="3297377"/>
            <a:ext cx="2059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Rounded" panose="020B0800000000000000" pitchFamily="34" charset="0"/>
              </a:rPr>
              <a:t>Logo_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elveticaRounded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7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7339C1-3D71-4AE6-8A0A-0F6EF2A08F43}"/>
              </a:ext>
            </a:extLst>
          </p:cNvPr>
          <p:cNvGrpSpPr/>
          <p:nvPr/>
        </p:nvGrpSpPr>
        <p:grpSpPr>
          <a:xfrm>
            <a:off x="982034" y="1213299"/>
            <a:ext cx="17724774" cy="1389888"/>
            <a:chOff x="982034" y="1060899"/>
            <a:chExt cx="17724774" cy="1389888"/>
          </a:xfrm>
        </p:grpSpPr>
        <p:sp>
          <p:nvSpPr>
            <p:cNvPr id="2" name="object 2"/>
            <p:cNvSpPr txBox="1"/>
            <p:nvPr/>
          </p:nvSpPr>
          <p:spPr>
            <a:xfrm>
              <a:off x="18541708" y="1081840"/>
              <a:ext cx="165100" cy="3270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en-US" sz="1950" dirty="0">
                  <a:latin typeface="Noto Sans CJK JP Regular"/>
                  <a:cs typeface="Noto Sans CJK JP Regular"/>
                </a:rPr>
                <a:t>6</a:t>
              </a:r>
              <a:endParaRPr sz="195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992505" y="1060899"/>
              <a:ext cx="3971290" cy="354584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en-US" sz="1650" spc="35" dirty="0" err="1">
                  <a:solidFill>
                    <a:srgbClr val="686868"/>
                  </a:solidFill>
                  <a:latin typeface="Arial"/>
                  <a:cs typeface="Arial"/>
                </a:rPr>
                <a:t>EBSi</a:t>
              </a:r>
              <a:r>
                <a:rPr lang="en-US" sz="1650" spc="35" dirty="0">
                  <a:solidFill>
                    <a:srgbClr val="686868"/>
                  </a:solidFill>
                  <a:latin typeface="Arial"/>
                  <a:cs typeface="Arial"/>
                </a:rPr>
                <a:t> website Renewal</a:t>
              </a:r>
              <a:r>
                <a:rPr sz="1650" spc="20" dirty="0">
                  <a:solidFill>
                    <a:srgbClr val="686868"/>
                  </a:solidFill>
                  <a:latin typeface="Arial"/>
                  <a:cs typeface="Arial"/>
                </a:rPr>
                <a:t> </a:t>
              </a:r>
              <a:r>
                <a:rPr sz="1650" spc="30" dirty="0">
                  <a:latin typeface="Arial"/>
                  <a:cs typeface="Arial"/>
                </a:rPr>
                <a:t>P</a:t>
              </a:r>
              <a:r>
                <a:rPr lang="en-US" sz="1650" spc="30" dirty="0">
                  <a:latin typeface="Arial"/>
                  <a:cs typeface="Arial"/>
                </a:rPr>
                <a:t>roject</a:t>
              </a:r>
              <a:r>
                <a:rPr sz="1650" spc="-170" dirty="0">
                  <a:latin typeface="Arial"/>
                  <a:cs typeface="Arial"/>
                </a:rPr>
                <a:t> </a:t>
              </a:r>
              <a:r>
                <a:rPr sz="2200" b="1" spc="10" dirty="0">
                  <a:latin typeface="Arial"/>
                  <a:cs typeface="Arial"/>
                </a:rPr>
                <a:t>0</a:t>
              </a:r>
              <a:r>
                <a:rPr lang="en-US" altLang="ko-KR" sz="2200" b="1" spc="10" dirty="0">
                  <a:latin typeface="Arial"/>
                  <a:cs typeface="Arial"/>
                </a:rPr>
                <a:t>2</a:t>
              </a:r>
              <a:endParaRPr sz="2200" dirty="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82034" y="1432560"/>
              <a:ext cx="3355016" cy="1018227"/>
            </a:xfrm>
            <a:prstGeom prst="rect">
              <a:avLst/>
            </a:prstGeom>
          </p:spPr>
          <p:txBody>
            <a:bodyPr vert="horz" wrap="square" lIns="0" tIns="1676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3600" b="1" dirty="0">
                  <a:latin typeface="Arial"/>
                  <a:cs typeface="Arial"/>
                </a:rPr>
                <a:t>Site Analysis</a:t>
              </a:r>
              <a:endParaRPr lang="en-US" sz="3600" dirty="0">
                <a:latin typeface="Arial"/>
                <a:cs typeface="Arial"/>
              </a:endParaRPr>
            </a:p>
            <a:p>
              <a:pPr marL="22860">
                <a:lnSpc>
                  <a:spcPct val="100000"/>
                </a:lnSpc>
                <a:spcBef>
                  <a:spcPts val="505"/>
                </a:spcBef>
              </a:pPr>
              <a:r>
                <a:rPr lang="ko-KR" altLang="en-US" sz="1500" spc="-85" dirty="0">
                  <a:latin typeface="Noto Sans CJK JP Regular"/>
                  <a:cs typeface="Noto Sans CJK JP Regular"/>
                </a:rPr>
                <a:t>사이트 분석</a:t>
              </a:r>
              <a:endParaRPr lang="ko-KR" altLang="en-US" sz="1500" dirty="0">
                <a:latin typeface="Noto Sans CJK JP Regular"/>
                <a:cs typeface="Noto Sans CJK JP Regular"/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C149D01-523F-44E1-83E1-BBC80E1A05C5}"/>
              </a:ext>
            </a:extLst>
          </p:cNvPr>
          <p:cNvSpPr/>
          <p:nvPr/>
        </p:nvSpPr>
        <p:spPr>
          <a:xfrm>
            <a:off x="11075998" y="5045075"/>
            <a:ext cx="70532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수능 및 대학에 관한 실시간 정보와 강의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교재 등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많은 정보 파악가능</a:t>
            </a:r>
            <a:endParaRPr lang="en-US" altLang="ko-KR" dirty="0">
              <a:highlight>
                <a:srgbClr val="FFCCCC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로고에 사용되는 메인 컬러는 남색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포인트 컬러로는 연두색과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주황색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내에서는 무채색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흰색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한색 계열의 색 위주로 사용하여 </a:t>
            </a:r>
          </a:p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깔끔하지만 견고하고 신뢰성 있는 </a:t>
            </a:r>
            <a:r>
              <a:rPr lang="ko-KR" altLang="en-US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연출</a:t>
            </a:r>
            <a:endParaRPr lang="en-US" altLang="ko-KR" dirty="0">
              <a:highlight>
                <a:srgbClr val="FFCCCC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 및 일부분에 적절하게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일러스트적 이미지 요소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사용함으로써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단조로운 느낌을 피하고 부드러운 느낌을 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64EBA8-554F-4A15-BB9B-7A1998BEC127}"/>
              </a:ext>
            </a:extLst>
          </p:cNvPr>
          <p:cNvSpPr txBox="1"/>
          <p:nvPr/>
        </p:nvSpPr>
        <p:spPr>
          <a:xfrm>
            <a:off x="11347450" y="4054475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Advantage _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104" name="object 8">
            <a:extLst>
              <a:ext uri="{FF2B5EF4-FFF2-40B4-BE49-F238E27FC236}">
                <a16:creationId xmlns:a16="http://schemas.microsoft.com/office/drawing/2014/main" id="{A9702DB6-87CA-413D-91AD-6E0031C18435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en-US" sz="1400" i="1" spc="-30" dirty="0">
                <a:latin typeface="Arial"/>
                <a:cs typeface="Arial"/>
              </a:rPr>
              <a:t>EBS - </a:t>
            </a:r>
            <a:r>
              <a:rPr lang="en-US" sz="1400" i="1" spc="-30" dirty="0" err="1"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http://www.ebsi.co.kr/</a:t>
            </a:r>
            <a:endParaRPr sz="1400" dirty="0">
              <a:latin typeface="Noto Sans CJK JP Regular"/>
              <a:cs typeface="Noto Sans CJK JP Regular"/>
            </a:endParaRPr>
          </a:p>
        </p:txBody>
      </p:sp>
      <p:sp>
        <p:nvSpPr>
          <p:cNvPr id="105" name="object 9">
            <a:extLst>
              <a:ext uri="{FF2B5EF4-FFF2-40B4-BE49-F238E27FC236}">
                <a16:creationId xmlns:a16="http://schemas.microsoft.com/office/drawing/2014/main" id="{19443189-3BD0-46F3-B74F-23E5DF6E7B6F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2F21DD-C81A-4161-8CFA-B9E2C5E8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5" t="9260" r="14795" b="4825"/>
          <a:stretch/>
        </p:blipFill>
        <p:spPr>
          <a:xfrm>
            <a:off x="1662046" y="3063875"/>
            <a:ext cx="8896480" cy="6106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2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584960"/>
            <a:ext cx="3355016" cy="101822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Site Analysis</a:t>
            </a:r>
            <a:endParaRPr lang="en-US"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ko-KR" altLang="en-US" sz="1500" spc="-85" dirty="0">
                <a:latin typeface="Noto Sans CJK JP Regular"/>
                <a:cs typeface="Noto Sans CJK JP Regular"/>
              </a:rPr>
              <a:t>사이트 분석</a:t>
            </a:r>
            <a:endParaRPr lang="ko-KR" altLang="en-US" sz="1500" dirty="0">
              <a:latin typeface="Noto Sans CJK JP Regular"/>
              <a:cs typeface="Noto Sans CJK JP Regular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C149D01-523F-44E1-83E1-BBC80E1A05C5}"/>
              </a:ext>
            </a:extLst>
          </p:cNvPr>
          <p:cNvSpPr/>
          <p:nvPr/>
        </p:nvSpPr>
        <p:spPr>
          <a:xfrm>
            <a:off x="11075998" y="5045075"/>
            <a:ext cx="70532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한 공간에 너무 많은 정보를 넣어 정리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정돈되지 않은 느낌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시선분산 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</a:t>
            </a:r>
            <a:r>
              <a:rPr lang="ko-KR" altLang="en-US" dirty="0" err="1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주목성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↓ 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복잡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얻고자 하는 정보 혹은 카테고리를 찾을 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직관적으로 파악하기 어려움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경로 파악의 비효율적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접근성이 어려운 분류방식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과도한 한색과  무채색의 배열 및 사용으로 </a:t>
            </a:r>
            <a:r>
              <a:rPr lang="ko-KR" altLang="en-US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다소 삭막하고 딱딱해 보임</a:t>
            </a:r>
            <a:r>
              <a:rPr lang="en-US" altLang="ko-KR" dirty="0">
                <a:highlight>
                  <a:srgbClr val="FFCCCC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64EBA8-554F-4A15-BB9B-7A1998BEC127}"/>
              </a:ext>
            </a:extLst>
          </p:cNvPr>
          <p:cNvSpPr txBox="1"/>
          <p:nvPr/>
        </p:nvSpPr>
        <p:spPr>
          <a:xfrm>
            <a:off x="11347450" y="4054475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HelveticaRounded" panose="020B0800000000000000" pitchFamily="34" charset="0"/>
              </a:rPr>
              <a:t>But …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elveticaRounded" panose="020B0800000000000000" pitchFamily="34" charset="0"/>
            </a:endParaRPr>
          </a:p>
        </p:txBody>
      </p:sp>
      <p:sp>
        <p:nvSpPr>
          <p:cNvPr id="104" name="object 8">
            <a:extLst>
              <a:ext uri="{FF2B5EF4-FFF2-40B4-BE49-F238E27FC236}">
                <a16:creationId xmlns:a16="http://schemas.microsoft.com/office/drawing/2014/main" id="{A9702DB6-87CA-413D-91AD-6E0031C18435}"/>
              </a:ext>
            </a:extLst>
          </p:cNvPr>
          <p:cNvSpPr txBox="1"/>
          <p:nvPr/>
        </p:nvSpPr>
        <p:spPr>
          <a:xfrm>
            <a:off x="5913821" y="9986995"/>
            <a:ext cx="2057400" cy="4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en-US" sz="1400" i="1" spc="-30" dirty="0">
                <a:latin typeface="Arial"/>
                <a:cs typeface="Arial"/>
              </a:rPr>
              <a:t>EBS - </a:t>
            </a:r>
            <a:r>
              <a:rPr lang="en-US" sz="1400" i="1" spc="-30" dirty="0" err="1"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http://www.ebsi.co.kr/</a:t>
            </a:r>
            <a:endParaRPr sz="1400" dirty="0">
              <a:latin typeface="Noto Sans CJK JP Regular"/>
              <a:cs typeface="Noto Sans CJK JP Regular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5F34D48-754A-4ACA-B53B-1E954F3DD305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F21DD-C81A-4161-8CFA-B9E2C5E8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5" t="9260" r="14795" b="4825"/>
          <a:stretch/>
        </p:blipFill>
        <p:spPr>
          <a:xfrm>
            <a:off x="1662046" y="3063875"/>
            <a:ext cx="8896480" cy="6106306"/>
          </a:xfrm>
          <a:prstGeom prst="rect">
            <a:avLst/>
          </a:prstGeom>
        </p:spPr>
      </p:pic>
      <p:sp>
        <p:nvSpPr>
          <p:cNvPr id="19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7</a:t>
            </a:r>
            <a:endParaRPr sz="195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294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0870400-B979-4A9C-B303-8A21EAA27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03" y="5393218"/>
            <a:ext cx="2301750" cy="4882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704957" y="9968915"/>
            <a:ext cx="0" cy="1339850"/>
          </a:xfrm>
          <a:custGeom>
            <a:avLst/>
            <a:gdLst/>
            <a:ahLst/>
            <a:cxnLst/>
            <a:rect l="l" t="t" r="r" b="b"/>
            <a:pathLst>
              <a:path h="1339850">
                <a:moveTo>
                  <a:pt x="0" y="0"/>
                </a:moveTo>
                <a:lnTo>
                  <a:pt x="0" y="13396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6883" y="10011106"/>
            <a:ext cx="0" cy="1297940"/>
          </a:xfrm>
          <a:custGeom>
            <a:avLst/>
            <a:gdLst/>
            <a:ahLst/>
            <a:cxnLst/>
            <a:rect l="l" t="t" r="r" b="b"/>
            <a:pathLst>
              <a:path h="1297940">
                <a:moveTo>
                  <a:pt x="0" y="0"/>
                </a:moveTo>
                <a:lnTo>
                  <a:pt x="0" y="129744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6C64EF0A-1BFE-406E-A746-E90A072C5B83}"/>
              </a:ext>
            </a:extLst>
          </p:cNvPr>
          <p:cNvSpPr txBox="1"/>
          <p:nvPr/>
        </p:nvSpPr>
        <p:spPr>
          <a:xfrm>
            <a:off x="982033" y="1584960"/>
            <a:ext cx="3431217" cy="101822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US" sz="3600" b="1" dirty="0">
                <a:latin typeface="Arial"/>
                <a:cs typeface="Arial"/>
              </a:rPr>
              <a:t>SWOT Analysis</a:t>
            </a:r>
            <a:endParaRPr lang="en-US" sz="3600" dirty="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505"/>
              </a:spcBef>
            </a:pPr>
            <a:r>
              <a:rPr lang="en-US" altLang="ko-KR" sz="1500" spc="-85" dirty="0">
                <a:latin typeface="Noto Sans CJK JP Regular"/>
                <a:cs typeface="Noto Sans CJK JP Regular"/>
              </a:rPr>
              <a:t>SWOT </a:t>
            </a:r>
            <a:r>
              <a:rPr lang="ko-KR" altLang="en-US" sz="1500" spc="-85" dirty="0">
                <a:latin typeface="Noto Sans CJK JP Regular"/>
                <a:cs typeface="Noto Sans CJK JP Regular"/>
              </a:rPr>
              <a:t>분석</a:t>
            </a:r>
            <a:endParaRPr lang="ko-KR" altLang="en-US" sz="1500" dirty="0">
              <a:latin typeface="Noto Sans CJK JP Regular"/>
              <a:cs typeface="Noto Sans CJK JP Regular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541708" y="1234240"/>
            <a:ext cx="165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25"/>
              </a:spcBef>
            </a:pPr>
            <a:r>
              <a:rPr lang="en-US" sz="1950" dirty="0">
                <a:latin typeface="Noto Sans CJK JP Regular"/>
                <a:cs typeface="Noto Sans CJK JP Regular"/>
              </a:rPr>
              <a:t>8</a:t>
            </a:r>
            <a:endParaRPr sz="195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213299"/>
            <a:ext cx="397129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35" dirty="0" err="1">
                <a:solidFill>
                  <a:srgbClr val="686868"/>
                </a:solidFill>
                <a:latin typeface="Arial"/>
                <a:cs typeface="Arial"/>
              </a:rPr>
              <a:t>EBSi</a:t>
            </a:r>
            <a:r>
              <a:rPr lang="en-US" sz="1650" spc="35" dirty="0">
                <a:solidFill>
                  <a:srgbClr val="686868"/>
                </a:solidFill>
                <a:latin typeface="Arial"/>
                <a:cs typeface="Arial"/>
              </a:rPr>
              <a:t> website Renewal</a:t>
            </a:r>
            <a:r>
              <a:rPr sz="1650" spc="20" dirty="0">
                <a:solidFill>
                  <a:srgbClr val="686868"/>
                </a:solidFill>
                <a:latin typeface="Arial"/>
                <a:cs typeface="Arial"/>
              </a:rPr>
              <a:t> </a:t>
            </a:r>
            <a:r>
              <a:rPr sz="1650" spc="30" dirty="0">
                <a:latin typeface="Arial"/>
                <a:cs typeface="Arial"/>
              </a:rPr>
              <a:t>P</a:t>
            </a:r>
            <a:r>
              <a:rPr lang="en-US" sz="1650" spc="30" dirty="0">
                <a:latin typeface="Arial"/>
                <a:cs typeface="Arial"/>
              </a:rPr>
              <a:t>roject</a:t>
            </a:r>
            <a:r>
              <a:rPr sz="1650" spc="-170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0</a:t>
            </a:r>
            <a:r>
              <a:rPr lang="en-US" altLang="ko-KR" sz="2200" b="1" spc="10" dirty="0">
                <a:latin typeface="Arial"/>
                <a:cs typeface="Arial"/>
              </a:rPr>
              <a:t>3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6BD3A41-3732-48B3-9F35-115183AD7976}"/>
              </a:ext>
            </a:extLst>
          </p:cNvPr>
          <p:cNvSpPr txBox="1"/>
          <p:nvPr/>
        </p:nvSpPr>
        <p:spPr>
          <a:xfrm>
            <a:off x="3149507" y="9999560"/>
            <a:ext cx="2350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090"/>
              </a:lnSpc>
            </a:pPr>
            <a:r>
              <a:rPr sz="1800" b="1" spc="-65" dirty="0">
                <a:latin typeface="Trebuchet MS"/>
                <a:cs typeface="Trebuchet MS"/>
              </a:rPr>
              <a:t>U</a:t>
            </a:r>
            <a:r>
              <a:rPr lang="en-US" sz="1800" b="1" spc="-65" dirty="0">
                <a:latin typeface="Trebuchet MS"/>
                <a:cs typeface="Trebuchet MS"/>
              </a:rPr>
              <a:t>I / UX </a:t>
            </a:r>
            <a:r>
              <a:rPr sz="1800" b="1" spc="-40" dirty="0">
                <a:latin typeface="Trebuchet MS"/>
                <a:cs typeface="Trebuchet MS"/>
              </a:rPr>
              <a:t>Design</a:t>
            </a:r>
            <a:endParaRPr lang="ko-KR" altLang="en-US" sz="1800" b="1" spc="-40" dirty="0">
              <a:latin typeface="Trebuchet MS"/>
              <a:cs typeface="Trebuchet MS"/>
            </a:endParaRPr>
          </a:p>
        </p:txBody>
      </p:sp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id="{4CD795FA-7893-4DC7-8ABD-518742E2C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483" y="5393218"/>
            <a:ext cx="2590800" cy="522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80FE2-D889-42C3-B68E-923D6332A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48" y="5417947"/>
            <a:ext cx="1935604" cy="473456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A9702DB6-87CA-413D-91AD-6E0031C18435}"/>
              </a:ext>
            </a:extLst>
          </p:cNvPr>
          <p:cNvSpPr txBox="1"/>
          <p:nvPr/>
        </p:nvSpPr>
        <p:spPr>
          <a:xfrm>
            <a:off x="5913820" y="9986995"/>
            <a:ext cx="322383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2100" spc="-120" baseline="-5952" dirty="0" err="1">
                <a:latin typeface="Noto Sans CJK JP Regular"/>
                <a:cs typeface="Noto Sans CJK JP Regular"/>
              </a:rPr>
              <a:t>출처</a:t>
            </a:r>
            <a:r>
              <a:rPr sz="2100" spc="120" baseline="-5952" dirty="0">
                <a:latin typeface="Noto Sans CJK JP Regular"/>
                <a:cs typeface="Noto Sans CJK JP Regular"/>
              </a:rPr>
              <a:t> </a:t>
            </a:r>
            <a:r>
              <a:rPr lang="ko-KR" altLang="en-US" sz="1400" i="1" spc="-30" dirty="0">
                <a:latin typeface="Arial"/>
                <a:cs typeface="Arial"/>
              </a:rPr>
              <a:t>개념원리</a:t>
            </a:r>
            <a:r>
              <a:rPr lang="en-US" altLang="ko-KR" sz="1400" i="1" spc="-30" dirty="0">
                <a:latin typeface="Arial"/>
                <a:cs typeface="Arial"/>
              </a:rPr>
              <a:t>, </a:t>
            </a:r>
            <a:r>
              <a:rPr lang="ko-KR" altLang="en-US" sz="1400" i="1" spc="-30" dirty="0" err="1">
                <a:latin typeface="Arial"/>
                <a:cs typeface="Arial"/>
              </a:rPr>
              <a:t>메가스터디</a:t>
            </a:r>
            <a:r>
              <a:rPr lang="en-US" altLang="ko-KR" sz="1400" i="1" spc="-30" dirty="0">
                <a:latin typeface="Arial"/>
                <a:cs typeface="Arial"/>
              </a:rPr>
              <a:t>, </a:t>
            </a:r>
            <a:r>
              <a:rPr lang="ko-KR" altLang="en-US" sz="1400" i="1" spc="-30" dirty="0" err="1">
                <a:latin typeface="Arial"/>
                <a:cs typeface="Arial"/>
              </a:rPr>
              <a:t>러셀블루</a:t>
            </a:r>
            <a:endParaRPr sz="1400" dirty="0">
              <a:latin typeface="Arial"/>
              <a:cs typeface="Arial"/>
            </a:endParaRP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www.imath.tv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altLang="ko-KR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</a:t>
            </a: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www.megastudy.net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r>
              <a:rPr lang="en-US" altLang="ko-KR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http:// </a:t>
            </a:r>
            <a:r>
              <a:rPr lang="en-US" sz="1400" u="sng" spc="-9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www.russelblue.tv</a:t>
            </a:r>
          </a:p>
          <a:p>
            <a:pPr marL="431165" marR="5080">
              <a:lnSpc>
                <a:spcPts val="1650"/>
              </a:lnSpc>
              <a:spcBef>
                <a:spcPts val="25"/>
              </a:spcBef>
            </a:pPr>
            <a:endParaRPr sz="14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561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955</Words>
  <Application>Microsoft Office PowerPoint</Application>
  <PresentationFormat>사용자 지정</PresentationFormat>
  <Paragraphs>213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Trebuchet MS</vt:lpstr>
      <vt:lpstr>나눔스퀘어라운드 Regular</vt:lpstr>
      <vt:lpstr>맑은 고딕</vt:lpstr>
      <vt:lpstr>HelveticaRounded</vt:lpstr>
      <vt:lpstr>나눔스퀘어라운드OTF Bold</vt:lpstr>
      <vt:lpstr>Noto Sans CJK JP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Customer</dc:creator>
  <cp:lastModifiedBy>123</cp:lastModifiedBy>
  <cp:revision>50</cp:revision>
  <dcterms:created xsi:type="dcterms:W3CDTF">2018-11-05T15:55:22Z</dcterms:created>
  <dcterms:modified xsi:type="dcterms:W3CDTF">2025-09-29T06:04:23Z</dcterms:modified>
</cp:coreProperties>
</file>